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79" r:id="rId2"/>
    <p:sldId id="332" r:id="rId3"/>
    <p:sldId id="291" r:id="rId4"/>
    <p:sldId id="280" r:id="rId5"/>
    <p:sldId id="257" r:id="rId6"/>
    <p:sldId id="288" r:id="rId7"/>
    <p:sldId id="358" r:id="rId8"/>
    <p:sldId id="346" r:id="rId9"/>
    <p:sldId id="333" r:id="rId10"/>
    <p:sldId id="341" r:id="rId11"/>
    <p:sldId id="281" r:id="rId12"/>
    <p:sldId id="334" r:id="rId13"/>
    <p:sldId id="256" r:id="rId14"/>
    <p:sldId id="259" r:id="rId15"/>
    <p:sldId id="266" r:id="rId16"/>
    <p:sldId id="362" r:id="rId17"/>
    <p:sldId id="363" r:id="rId18"/>
    <p:sldId id="271" r:id="rId19"/>
    <p:sldId id="335" r:id="rId20"/>
    <p:sldId id="370" r:id="rId21"/>
    <p:sldId id="347" r:id="rId22"/>
    <p:sldId id="342" r:id="rId23"/>
    <p:sldId id="338" r:id="rId24"/>
    <p:sldId id="343" r:id="rId25"/>
    <p:sldId id="344" r:id="rId26"/>
    <p:sldId id="345" r:id="rId27"/>
    <p:sldId id="336" r:id="rId28"/>
    <p:sldId id="277" r:id="rId29"/>
    <p:sldId id="285" r:id="rId30"/>
    <p:sldId id="372" r:id="rId31"/>
    <p:sldId id="351" r:id="rId32"/>
    <p:sldId id="367" r:id="rId33"/>
    <p:sldId id="368" r:id="rId34"/>
    <p:sldId id="369" r:id="rId35"/>
    <p:sldId id="337" r:id="rId36"/>
    <p:sldId id="352" r:id="rId37"/>
    <p:sldId id="353" r:id="rId38"/>
    <p:sldId id="354" r:id="rId39"/>
    <p:sldId id="355" r:id="rId40"/>
    <p:sldId id="339" r:id="rId41"/>
    <p:sldId id="323" r:id="rId42"/>
    <p:sldId id="364" r:id="rId43"/>
    <p:sldId id="359" r:id="rId44"/>
    <p:sldId id="275" r:id="rId45"/>
    <p:sldId id="365" r:id="rId46"/>
    <p:sldId id="340" r:id="rId47"/>
    <p:sldId id="356" r:id="rId48"/>
    <p:sldId id="316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2" userDrawn="1">
          <p15:clr>
            <a:srgbClr val="A4A3A4"/>
          </p15:clr>
        </p15:guide>
        <p15:guide id="2" pos="7272" userDrawn="1">
          <p15:clr>
            <a:srgbClr val="A4A3A4"/>
          </p15:clr>
        </p15:guide>
        <p15:guide id="3" orient="horz" pos="408" userDrawn="1">
          <p15:clr>
            <a:srgbClr val="A4A3A4"/>
          </p15:clr>
        </p15:guide>
        <p15:guide id="4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09" autoAdjust="0"/>
    <p:restoredTop sz="94663"/>
  </p:normalViewPr>
  <p:slideViewPr>
    <p:cSldViewPr snapToGrid="0">
      <p:cViewPr varScale="1">
        <p:scale>
          <a:sx n="62" d="100"/>
          <a:sy n="62" d="100"/>
        </p:scale>
        <p:origin x="850" y="32"/>
      </p:cViewPr>
      <p:guideLst>
        <p:guide orient="horz" pos="3912"/>
        <p:guide pos="7272"/>
        <p:guide orient="horz" pos="408"/>
        <p:guide pos="4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61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061340643840c973/Documents/Copwatch/CR-RM/Crime%20Stats/BESS%20AGM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061340643840c973/Documents/Copwatch/CR-RM/Crime%20Stats/BESS%20AGM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061340643840c973/Documents/Copwatch/CR-RM/Crime%20Stats/BESS%20AGM%202020%20v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061340643840c973/Documents/Copwatch/CR-RM/Crime%20Stats/BESS%20AGM%202020%20v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explosion val="17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2E-3840-B874-247FBB12CF58}"/>
              </c:ext>
            </c:extLst>
          </c:dPt>
          <c:dPt>
            <c:idx val="1"/>
            <c:bubble3D val="0"/>
            <c:explosion val="2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42E-3840-B874-247FBB12CF5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42E-3840-B874-247FBB12CF5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42E-3840-B874-247FBB12CF5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42E-3840-B874-247FBB12CF5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42E-3840-B874-247FBB12CF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Sheet2!$A$1:$A$6</c:f>
              <c:strCache>
                <c:ptCount val="6"/>
                <c:pt idx="0">
                  <c:v>Break In</c:v>
                </c:pt>
                <c:pt idx="1">
                  <c:v>Armed robbery</c:v>
                </c:pt>
                <c:pt idx="2">
                  <c:v>Attempted Break in </c:v>
                </c:pt>
                <c:pt idx="3">
                  <c:v>Theft of/ out</c:v>
                </c:pt>
                <c:pt idx="4">
                  <c:v>Theft of vehice</c:v>
                </c:pt>
                <c:pt idx="5">
                  <c:v>Other</c:v>
                </c:pt>
              </c:strCache>
            </c:strRef>
          </c:cat>
          <c:val>
            <c:numRef>
              <c:f>Sheet2!$B$1:$B$6</c:f>
              <c:numCache>
                <c:formatCode>General</c:formatCode>
                <c:ptCount val="6"/>
                <c:pt idx="0">
                  <c:v>159</c:v>
                </c:pt>
                <c:pt idx="1">
                  <c:v>23</c:v>
                </c:pt>
                <c:pt idx="2">
                  <c:v>36</c:v>
                </c:pt>
                <c:pt idx="3">
                  <c:v>51</c:v>
                </c:pt>
                <c:pt idx="4">
                  <c:v>12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2E-3840-B874-247FBB12CF5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explosion val="17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DF2-AC4E-ABC8-D5C68A63B8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DF2-AC4E-ABC8-D5C68A63B8D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DF2-AC4E-ABC8-D5C68A63B8D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DF2-AC4E-ABC8-D5C68A63B8D4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DF2-AC4E-ABC8-D5C68A63B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'[BESS AGM 2020 v2.xlsx]Eldo'!$A$1:$A$5</c:f>
              <c:strCache>
                <c:ptCount val="5"/>
                <c:pt idx="0">
                  <c:v>Break In</c:v>
                </c:pt>
                <c:pt idx="1">
                  <c:v>Attempted Break in </c:v>
                </c:pt>
                <c:pt idx="2">
                  <c:v>Theft of/ out</c:v>
                </c:pt>
                <c:pt idx="3">
                  <c:v>Theft of vehice</c:v>
                </c:pt>
                <c:pt idx="4">
                  <c:v>Other</c:v>
                </c:pt>
              </c:strCache>
            </c:strRef>
          </c:cat>
          <c:val>
            <c:numRef>
              <c:f>'[BESS AGM 2020 v2.xlsx]Eldo'!$B$1:$B$5</c:f>
              <c:numCache>
                <c:formatCode>General</c:formatCode>
                <c:ptCount val="5"/>
                <c:pt idx="0">
                  <c:v>19</c:v>
                </c:pt>
                <c:pt idx="1">
                  <c:v>6</c:v>
                </c:pt>
                <c:pt idx="2">
                  <c:v>7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DF2-AC4E-ABC8-D5C68A63B8D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explosion val="17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DD-0C42-9F48-7DA182232C7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0DD-0C42-9F48-7DA182232C7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0DD-0C42-9F48-7DA182232C7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0DD-0C42-9F48-7DA182232C7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0DD-0C42-9F48-7DA182232C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'[BESS AGM 2020 v2.xlsx]Eldo Heights'!$A$1:$A$5</c:f>
              <c:strCache>
                <c:ptCount val="5"/>
                <c:pt idx="0">
                  <c:v>Break In</c:v>
                </c:pt>
                <c:pt idx="1">
                  <c:v>Attempted Break in </c:v>
                </c:pt>
                <c:pt idx="2">
                  <c:v>Theft of/ out</c:v>
                </c:pt>
                <c:pt idx="3">
                  <c:v>Theft of vehice</c:v>
                </c:pt>
                <c:pt idx="4">
                  <c:v>Other</c:v>
                </c:pt>
              </c:strCache>
            </c:strRef>
          </c:cat>
          <c:val>
            <c:numRef>
              <c:f>'[BESS AGM 2020 v2.xlsx]Eldo Heights'!$B$1:$B$5</c:f>
              <c:numCache>
                <c:formatCode>General</c:formatCode>
                <c:ptCount val="5"/>
                <c:pt idx="0">
                  <c:v>12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DD-0C42-9F48-7DA182232C7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9401C-5669-4013-BAA0-D11E06E053BE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6A702-226D-46BF-B51A-C702517D6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80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86A702-226D-46BF-B51A-C702517D6F7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35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8700AC2-001F-4622-8D58-AC7E189A294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288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8700AC2-001F-4622-8D58-AC7E189A294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537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18700AC2-001F-4622-8D58-AC7E189A294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70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DAD95A-2841-45FB-B05A-A516765AB88C}" type="slidenum">
              <a:rPr lang="en-ZA" smtClean="0"/>
              <a:t>25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20010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7e2b97aa8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7e2b97aa8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7e2b97aa8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7e2b97aa8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4902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7e2b97aa87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7e2b97aa87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57166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86A702-226D-46BF-B51A-C702517D6F7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799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Toolkit: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1.Onboarding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Training 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NDA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2.Support Materials 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3.Channels Access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FAQ's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4.Escalation procedure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5.Insentive </a:t>
            </a:r>
            <a:b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Z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Awareness - Drive attendance</a:t>
            </a:r>
            <a:r>
              <a:rPr lang="en-ZA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EFD2AF-0B10-704C-B95A-B1DFCAA2BF3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9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C1EB7A-4253-43B6-9F0A-E7C67AA5828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02383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29A4263-524D-4467-800B-3491219A61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314701 w 12192000"/>
              <a:gd name="connsiteY0" fmla="*/ 4857750 h 6858000"/>
              <a:gd name="connsiteX1" fmla="*/ 8877300 w 12192000"/>
              <a:gd name="connsiteY1" fmla="*/ 4857750 h 6858000"/>
              <a:gd name="connsiteX2" fmla="*/ 8877300 w 12192000"/>
              <a:gd name="connsiteY2" fmla="*/ 6858000 h 6858000"/>
              <a:gd name="connsiteX3" fmla="*/ 3314701 w 12192000"/>
              <a:gd name="connsiteY3" fmla="*/ 6858000 h 6858000"/>
              <a:gd name="connsiteX4" fmla="*/ 915670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9156700 w 12192000"/>
              <a:gd name="connsiteY7" fmla="*/ 6858000 h 6858000"/>
              <a:gd name="connsiteX8" fmla="*/ 3314701 w 12192000"/>
              <a:gd name="connsiteY8" fmla="*/ 0 h 6858000"/>
              <a:gd name="connsiteX9" fmla="*/ 8877300 w 12192000"/>
              <a:gd name="connsiteY9" fmla="*/ 0 h 6858000"/>
              <a:gd name="connsiteX10" fmla="*/ 8877300 w 12192000"/>
              <a:gd name="connsiteY10" fmla="*/ 2000250 h 6858000"/>
              <a:gd name="connsiteX11" fmla="*/ 3314701 w 12192000"/>
              <a:gd name="connsiteY11" fmla="*/ 2000250 h 6858000"/>
              <a:gd name="connsiteX12" fmla="*/ 0 w 12192000"/>
              <a:gd name="connsiteY12" fmla="*/ 0 h 6858000"/>
              <a:gd name="connsiteX13" fmla="*/ 3035300 w 12192000"/>
              <a:gd name="connsiteY13" fmla="*/ 0 h 6858000"/>
              <a:gd name="connsiteX14" fmla="*/ 3035300 w 12192000"/>
              <a:gd name="connsiteY14" fmla="*/ 6858000 h 6858000"/>
              <a:gd name="connsiteX15" fmla="*/ 0 w 12192000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0" h="6858000">
                <a:moveTo>
                  <a:pt x="3314701" y="4857750"/>
                </a:moveTo>
                <a:lnTo>
                  <a:pt x="8877300" y="4857750"/>
                </a:lnTo>
                <a:lnTo>
                  <a:pt x="8877300" y="6858000"/>
                </a:lnTo>
                <a:lnTo>
                  <a:pt x="3314701" y="6858000"/>
                </a:lnTo>
                <a:close/>
                <a:moveTo>
                  <a:pt x="91567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56700" y="6858000"/>
                </a:lnTo>
                <a:close/>
                <a:moveTo>
                  <a:pt x="3314701" y="0"/>
                </a:moveTo>
                <a:lnTo>
                  <a:pt x="8877300" y="0"/>
                </a:lnTo>
                <a:lnTo>
                  <a:pt x="8877300" y="2000250"/>
                </a:lnTo>
                <a:lnTo>
                  <a:pt x="3314701" y="2000250"/>
                </a:lnTo>
                <a:close/>
                <a:moveTo>
                  <a:pt x="0" y="0"/>
                </a:moveTo>
                <a:lnTo>
                  <a:pt x="3035300" y="0"/>
                </a:lnTo>
                <a:lnTo>
                  <a:pt x="30353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6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EC1EB7A-4253-43B6-9F0A-E7C67AA5828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3690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17725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CB099F-3B97-46AC-8C45-AD97F23FBA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82066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CB099F-3B97-46AC-8C45-AD97F23FBA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19800" y="68580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16353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638BE96-A599-4BFA-BAA1-15ECBDB3F1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42900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48080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F4D835-E216-432A-9C80-32D1410331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5486400" cy="5486400"/>
          </a:xfrm>
          <a:custGeom>
            <a:avLst/>
            <a:gdLst>
              <a:gd name="connsiteX0" fmla="*/ 0 w 5486400"/>
              <a:gd name="connsiteY0" fmla="*/ 0 h 5486400"/>
              <a:gd name="connsiteX1" fmla="*/ 5486400 w 5486400"/>
              <a:gd name="connsiteY1" fmla="*/ 0 h 5486400"/>
              <a:gd name="connsiteX2" fmla="*/ 5486400 w 5486400"/>
              <a:gd name="connsiteY2" fmla="*/ 5486400 h 5486400"/>
              <a:gd name="connsiteX3" fmla="*/ 0 w 54864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86400" h="5486400">
                <a:moveTo>
                  <a:pt x="0" y="0"/>
                </a:moveTo>
                <a:lnTo>
                  <a:pt x="5486400" y="0"/>
                </a:lnTo>
                <a:lnTo>
                  <a:pt x="5486400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97816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392EA3-7705-490D-9A93-E59ED1B4F5F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8010525" cy="3429000"/>
          </a:xfrm>
          <a:custGeom>
            <a:avLst/>
            <a:gdLst>
              <a:gd name="connsiteX0" fmla="*/ 0 w 8010525"/>
              <a:gd name="connsiteY0" fmla="*/ 0 h 3429000"/>
              <a:gd name="connsiteX1" fmla="*/ 8010525 w 8010525"/>
              <a:gd name="connsiteY1" fmla="*/ 0 h 3429000"/>
              <a:gd name="connsiteX2" fmla="*/ 8010525 w 8010525"/>
              <a:gd name="connsiteY2" fmla="*/ 3429000 h 3429000"/>
              <a:gd name="connsiteX3" fmla="*/ 0 w 8010525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10525" h="3429000">
                <a:moveTo>
                  <a:pt x="0" y="0"/>
                </a:moveTo>
                <a:lnTo>
                  <a:pt x="8010525" y="0"/>
                </a:lnTo>
                <a:lnTo>
                  <a:pt x="8010525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953454-4AA7-446F-A927-5FB8B6308C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62949" y="2000250"/>
            <a:ext cx="3829050" cy="4857750"/>
          </a:xfrm>
          <a:custGeom>
            <a:avLst/>
            <a:gdLst>
              <a:gd name="connsiteX0" fmla="*/ 0 w 3829050"/>
              <a:gd name="connsiteY0" fmla="*/ 0 h 4857750"/>
              <a:gd name="connsiteX1" fmla="*/ 3829050 w 3829050"/>
              <a:gd name="connsiteY1" fmla="*/ 0 h 4857750"/>
              <a:gd name="connsiteX2" fmla="*/ 3829050 w 3829050"/>
              <a:gd name="connsiteY2" fmla="*/ 4857750 h 4857750"/>
              <a:gd name="connsiteX3" fmla="*/ 0 w 3829050"/>
              <a:gd name="connsiteY3" fmla="*/ 4857750 h 4857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9050" h="4857750">
                <a:moveTo>
                  <a:pt x="0" y="0"/>
                </a:moveTo>
                <a:lnTo>
                  <a:pt x="3829050" y="0"/>
                </a:lnTo>
                <a:lnTo>
                  <a:pt x="3829050" y="4857750"/>
                </a:lnTo>
                <a:lnTo>
                  <a:pt x="0" y="48577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7847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5E04C39-1715-4277-8CFD-71FE5199BB7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05300" y="0"/>
            <a:ext cx="4305300" cy="3429000"/>
          </a:xfrm>
          <a:custGeom>
            <a:avLst/>
            <a:gdLst>
              <a:gd name="connsiteX0" fmla="*/ 0 w 4305300"/>
              <a:gd name="connsiteY0" fmla="*/ 0 h 3429000"/>
              <a:gd name="connsiteX1" fmla="*/ 4305300 w 4305300"/>
              <a:gd name="connsiteY1" fmla="*/ 0 h 3429000"/>
              <a:gd name="connsiteX2" fmla="*/ 4305300 w 4305300"/>
              <a:gd name="connsiteY2" fmla="*/ 3429000 h 3429000"/>
              <a:gd name="connsiteX3" fmla="*/ 0 w 43053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5300" h="3429000">
                <a:moveTo>
                  <a:pt x="0" y="0"/>
                </a:moveTo>
                <a:lnTo>
                  <a:pt x="4305300" y="0"/>
                </a:lnTo>
                <a:lnTo>
                  <a:pt x="43053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E538234-4EE2-4858-9B0C-58B7966CF7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29000"/>
            <a:ext cx="4305300" cy="3429000"/>
          </a:xfrm>
          <a:custGeom>
            <a:avLst/>
            <a:gdLst>
              <a:gd name="connsiteX0" fmla="*/ 0 w 4305300"/>
              <a:gd name="connsiteY0" fmla="*/ 0 h 3429000"/>
              <a:gd name="connsiteX1" fmla="*/ 4305300 w 4305300"/>
              <a:gd name="connsiteY1" fmla="*/ 0 h 3429000"/>
              <a:gd name="connsiteX2" fmla="*/ 4305300 w 4305300"/>
              <a:gd name="connsiteY2" fmla="*/ 3429000 h 3429000"/>
              <a:gd name="connsiteX3" fmla="*/ 0 w 43053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5300" h="3429000">
                <a:moveTo>
                  <a:pt x="0" y="0"/>
                </a:moveTo>
                <a:lnTo>
                  <a:pt x="4305300" y="0"/>
                </a:lnTo>
                <a:lnTo>
                  <a:pt x="43053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3189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7C1A5F7-0D42-4B74-AC4F-EC1000BCA48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7850" y="685800"/>
            <a:ext cx="3676650" cy="3676650"/>
          </a:xfrm>
          <a:custGeom>
            <a:avLst/>
            <a:gdLst>
              <a:gd name="connsiteX0" fmla="*/ 0 w 3676650"/>
              <a:gd name="connsiteY0" fmla="*/ 0 h 3676650"/>
              <a:gd name="connsiteX1" fmla="*/ 3676650 w 3676650"/>
              <a:gd name="connsiteY1" fmla="*/ 0 h 3676650"/>
              <a:gd name="connsiteX2" fmla="*/ 3676650 w 3676650"/>
              <a:gd name="connsiteY2" fmla="*/ 3676650 h 3676650"/>
              <a:gd name="connsiteX3" fmla="*/ 0 w 3676650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6650" h="3676650">
                <a:moveTo>
                  <a:pt x="0" y="0"/>
                </a:moveTo>
                <a:lnTo>
                  <a:pt x="3676650" y="0"/>
                </a:lnTo>
                <a:lnTo>
                  <a:pt x="3676650" y="3676650"/>
                </a:lnTo>
                <a:lnTo>
                  <a:pt x="0" y="36766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66AAF7F-4706-441A-9F37-BB30C8F4779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67150" y="4381500"/>
            <a:ext cx="1790700" cy="1790700"/>
          </a:xfrm>
          <a:custGeom>
            <a:avLst/>
            <a:gdLst>
              <a:gd name="connsiteX0" fmla="*/ 0 w 1790700"/>
              <a:gd name="connsiteY0" fmla="*/ 0 h 1790700"/>
              <a:gd name="connsiteX1" fmla="*/ 1790700 w 1790700"/>
              <a:gd name="connsiteY1" fmla="*/ 0 h 1790700"/>
              <a:gd name="connsiteX2" fmla="*/ 1790700 w 1790700"/>
              <a:gd name="connsiteY2" fmla="*/ 1790700 h 1790700"/>
              <a:gd name="connsiteX3" fmla="*/ 0 w 1790700"/>
              <a:gd name="connsiteY3" fmla="*/ 179070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0700" h="1790700">
                <a:moveTo>
                  <a:pt x="0" y="0"/>
                </a:moveTo>
                <a:lnTo>
                  <a:pt x="1790700" y="0"/>
                </a:lnTo>
                <a:lnTo>
                  <a:pt x="1790700" y="1790700"/>
                </a:lnTo>
                <a:lnTo>
                  <a:pt x="0" y="17907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976F825-6D94-4095-BE41-7B5B52E63BE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77786" y="2392136"/>
            <a:ext cx="1989364" cy="1989364"/>
          </a:xfrm>
          <a:custGeom>
            <a:avLst/>
            <a:gdLst>
              <a:gd name="connsiteX0" fmla="*/ 0 w 1989364"/>
              <a:gd name="connsiteY0" fmla="*/ 0 h 1989364"/>
              <a:gd name="connsiteX1" fmla="*/ 1989364 w 1989364"/>
              <a:gd name="connsiteY1" fmla="*/ 0 h 1989364"/>
              <a:gd name="connsiteX2" fmla="*/ 1989364 w 1989364"/>
              <a:gd name="connsiteY2" fmla="*/ 1989364 h 1989364"/>
              <a:gd name="connsiteX3" fmla="*/ 0 w 1989364"/>
              <a:gd name="connsiteY3" fmla="*/ 1989364 h 1989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9364" h="1989364">
                <a:moveTo>
                  <a:pt x="0" y="0"/>
                </a:moveTo>
                <a:lnTo>
                  <a:pt x="1989364" y="0"/>
                </a:lnTo>
                <a:lnTo>
                  <a:pt x="1989364" y="1989364"/>
                </a:lnTo>
                <a:lnTo>
                  <a:pt x="0" y="198936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43429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95BC0E5-9D32-4070-BEEB-7D88BAB780F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423400" y="1833566"/>
            <a:ext cx="2768600" cy="2914644"/>
          </a:xfrm>
          <a:custGeom>
            <a:avLst/>
            <a:gdLst>
              <a:gd name="connsiteX0" fmla="*/ 0 w 2768600"/>
              <a:gd name="connsiteY0" fmla="*/ 0 h 2914644"/>
              <a:gd name="connsiteX1" fmla="*/ 2768600 w 2768600"/>
              <a:gd name="connsiteY1" fmla="*/ 0 h 2914644"/>
              <a:gd name="connsiteX2" fmla="*/ 2768600 w 2768600"/>
              <a:gd name="connsiteY2" fmla="*/ 2914644 h 2914644"/>
              <a:gd name="connsiteX3" fmla="*/ 0 w 2768600"/>
              <a:gd name="connsiteY3" fmla="*/ 2914644 h 291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8600" h="2914644">
                <a:moveTo>
                  <a:pt x="0" y="0"/>
                </a:moveTo>
                <a:lnTo>
                  <a:pt x="2768600" y="0"/>
                </a:lnTo>
                <a:lnTo>
                  <a:pt x="2768600" y="2914644"/>
                </a:lnTo>
                <a:lnTo>
                  <a:pt x="0" y="29146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D7DE9E4-A92C-4EB3-9970-3E801E00DD6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50000" y="1833566"/>
            <a:ext cx="2768600" cy="2914644"/>
          </a:xfrm>
          <a:custGeom>
            <a:avLst/>
            <a:gdLst>
              <a:gd name="connsiteX0" fmla="*/ 0 w 2768600"/>
              <a:gd name="connsiteY0" fmla="*/ 0 h 2914644"/>
              <a:gd name="connsiteX1" fmla="*/ 2768600 w 2768600"/>
              <a:gd name="connsiteY1" fmla="*/ 0 h 2914644"/>
              <a:gd name="connsiteX2" fmla="*/ 2768600 w 2768600"/>
              <a:gd name="connsiteY2" fmla="*/ 2914644 h 2914644"/>
              <a:gd name="connsiteX3" fmla="*/ 0 w 2768600"/>
              <a:gd name="connsiteY3" fmla="*/ 2914644 h 291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8600" h="2914644">
                <a:moveTo>
                  <a:pt x="0" y="0"/>
                </a:moveTo>
                <a:lnTo>
                  <a:pt x="2768600" y="0"/>
                </a:lnTo>
                <a:lnTo>
                  <a:pt x="2768600" y="2914644"/>
                </a:lnTo>
                <a:lnTo>
                  <a:pt x="0" y="29146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E91BBD-441F-4100-B1C4-5D42331BB77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276600" y="1833566"/>
            <a:ext cx="2768600" cy="2914644"/>
          </a:xfrm>
          <a:custGeom>
            <a:avLst/>
            <a:gdLst>
              <a:gd name="connsiteX0" fmla="*/ 0 w 2768600"/>
              <a:gd name="connsiteY0" fmla="*/ 0 h 2914644"/>
              <a:gd name="connsiteX1" fmla="*/ 2768600 w 2768600"/>
              <a:gd name="connsiteY1" fmla="*/ 0 h 2914644"/>
              <a:gd name="connsiteX2" fmla="*/ 2768600 w 2768600"/>
              <a:gd name="connsiteY2" fmla="*/ 2914644 h 2914644"/>
              <a:gd name="connsiteX3" fmla="*/ 0 w 2768600"/>
              <a:gd name="connsiteY3" fmla="*/ 2914644 h 2914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8600" h="2914644">
                <a:moveTo>
                  <a:pt x="0" y="0"/>
                </a:moveTo>
                <a:lnTo>
                  <a:pt x="2768600" y="0"/>
                </a:lnTo>
                <a:lnTo>
                  <a:pt x="2768600" y="2914644"/>
                </a:lnTo>
                <a:lnTo>
                  <a:pt x="0" y="29146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6307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7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DE86ABC-BA1F-4CE1-92B3-F4D13B0519D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56192" y="685800"/>
            <a:ext cx="2350008" cy="1678634"/>
          </a:xfrm>
          <a:custGeom>
            <a:avLst/>
            <a:gdLst>
              <a:gd name="connsiteX0" fmla="*/ 0 w 2350008"/>
              <a:gd name="connsiteY0" fmla="*/ 0 h 1678634"/>
              <a:gd name="connsiteX1" fmla="*/ 2350008 w 2350008"/>
              <a:gd name="connsiteY1" fmla="*/ 0 h 1678634"/>
              <a:gd name="connsiteX2" fmla="*/ 2350008 w 2350008"/>
              <a:gd name="connsiteY2" fmla="*/ 1678634 h 1678634"/>
              <a:gd name="connsiteX3" fmla="*/ 0 w 2350008"/>
              <a:gd name="connsiteY3" fmla="*/ 1678634 h 1678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008" h="1678634">
                <a:moveTo>
                  <a:pt x="0" y="0"/>
                </a:moveTo>
                <a:lnTo>
                  <a:pt x="2350008" y="0"/>
                </a:lnTo>
                <a:lnTo>
                  <a:pt x="2350008" y="1678634"/>
                </a:lnTo>
                <a:lnTo>
                  <a:pt x="0" y="16786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4F3992-BAAD-4221-BFE3-2460BDD2814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19801" y="4458970"/>
            <a:ext cx="2367979" cy="1713230"/>
          </a:xfrm>
          <a:custGeom>
            <a:avLst/>
            <a:gdLst>
              <a:gd name="connsiteX0" fmla="*/ 0 w 2367979"/>
              <a:gd name="connsiteY0" fmla="*/ 0 h 1713230"/>
              <a:gd name="connsiteX1" fmla="*/ 2367979 w 2367979"/>
              <a:gd name="connsiteY1" fmla="*/ 0 h 1713230"/>
              <a:gd name="connsiteX2" fmla="*/ 2367979 w 2367979"/>
              <a:gd name="connsiteY2" fmla="*/ 1713230 h 1713230"/>
              <a:gd name="connsiteX3" fmla="*/ 0 w 2367979"/>
              <a:gd name="connsiteY3" fmla="*/ 1713230 h 171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7979" h="1713230">
                <a:moveTo>
                  <a:pt x="0" y="0"/>
                </a:moveTo>
                <a:lnTo>
                  <a:pt x="2367979" y="0"/>
                </a:lnTo>
                <a:lnTo>
                  <a:pt x="2367979" y="1713230"/>
                </a:lnTo>
                <a:lnTo>
                  <a:pt x="0" y="171323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9947F3-E15A-4D28-BF17-6B0D48F5FE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19801" y="685799"/>
            <a:ext cx="2997411" cy="3657071"/>
          </a:xfrm>
          <a:custGeom>
            <a:avLst/>
            <a:gdLst>
              <a:gd name="connsiteX0" fmla="*/ 0 w 2997411"/>
              <a:gd name="connsiteY0" fmla="*/ 0 h 3657071"/>
              <a:gd name="connsiteX1" fmla="*/ 2997411 w 2997411"/>
              <a:gd name="connsiteY1" fmla="*/ 0 h 3657071"/>
              <a:gd name="connsiteX2" fmla="*/ 2997411 w 2997411"/>
              <a:gd name="connsiteY2" fmla="*/ 1678635 h 3657071"/>
              <a:gd name="connsiteX3" fmla="*/ 2366128 w 2997411"/>
              <a:gd name="connsiteY3" fmla="*/ 1678635 h 3657071"/>
              <a:gd name="connsiteX4" fmla="*/ 2366128 w 2997411"/>
              <a:gd name="connsiteY4" fmla="*/ 3657071 h 3657071"/>
              <a:gd name="connsiteX5" fmla="*/ 0 w 2997411"/>
              <a:gd name="connsiteY5" fmla="*/ 3657071 h 3657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7411" h="3657071">
                <a:moveTo>
                  <a:pt x="0" y="0"/>
                </a:moveTo>
                <a:lnTo>
                  <a:pt x="2997411" y="0"/>
                </a:lnTo>
                <a:lnTo>
                  <a:pt x="2997411" y="1678635"/>
                </a:lnTo>
                <a:lnTo>
                  <a:pt x="2366128" y="1678635"/>
                </a:lnTo>
                <a:lnTo>
                  <a:pt x="2366128" y="3657071"/>
                </a:lnTo>
                <a:lnTo>
                  <a:pt x="0" y="3657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29924FC-304F-4E2F-99F8-48817B6B26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08790" y="2487168"/>
            <a:ext cx="2997411" cy="3685032"/>
          </a:xfrm>
          <a:custGeom>
            <a:avLst/>
            <a:gdLst>
              <a:gd name="connsiteX0" fmla="*/ 0 w 2997411"/>
              <a:gd name="connsiteY0" fmla="*/ 0 h 3685032"/>
              <a:gd name="connsiteX1" fmla="*/ 2997411 w 2997411"/>
              <a:gd name="connsiteY1" fmla="*/ 0 h 3685032"/>
              <a:gd name="connsiteX2" fmla="*/ 2997411 w 2997411"/>
              <a:gd name="connsiteY2" fmla="*/ 3685032 h 3685032"/>
              <a:gd name="connsiteX3" fmla="*/ 0 w 2997411"/>
              <a:gd name="connsiteY3" fmla="*/ 3685032 h 368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7411" h="3685032">
                <a:moveTo>
                  <a:pt x="0" y="0"/>
                </a:moveTo>
                <a:lnTo>
                  <a:pt x="2997411" y="0"/>
                </a:lnTo>
                <a:lnTo>
                  <a:pt x="2997411" y="3685032"/>
                </a:lnTo>
                <a:lnTo>
                  <a:pt x="0" y="36850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89816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9" grpId="0" animBg="1"/>
      <p:bldP spid="1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B8C257-AA89-4628-9821-8F1FCCA5B5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80326" y="0"/>
            <a:ext cx="3858988" cy="6172200"/>
          </a:xfrm>
          <a:custGeom>
            <a:avLst/>
            <a:gdLst>
              <a:gd name="connsiteX0" fmla="*/ 0 w 3858988"/>
              <a:gd name="connsiteY0" fmla="*/ 0 h 6172200"/>
              <a:gd name="connsiteX1" fmla="*/ 3858988 w 3858988"/>
              <a:gd name="connsiteY1" fmla="*/ 0 h 6172200"/>
              <a:gd name="connsiteX2" fmla="*/ 3858988 w 3858988"/>
              <a:gd name="connsiteY2" fmla="*/ 6172200 h 6172200"/>
              <a:gd name="connsiteX3" fmla="*/ 0 w 3858988"/>
              <a:gd name="connsiteY3" fmla="*/ 617220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58988" h="6172200">
                <a:moveTo>
                  <a:pt x="0" y="0"/>
                </a:moveTo>
                <a:lnTo>
                  <a:pt x="3858988" y="0"/>
                </a:lnTo>
                <a:lnTo>
                  <a:pt x="3858988" y="6172200"/>
                </a:lnTo>
                <a:lnTo>
                  <a:pt x="0" y="6172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85716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1AF4D69-99F6-4467-BDCD-4864394CE5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2" y="1789254"/>
            <a:ext cx="11506199" cy="2888537"/>
          </a:xfrm>
          <a:custGeom>
            <a:avLst/>
            <a:gdLst>
              <a:gd name="connsiteX0" fmla="*/ 0 w 11506199"/>
              <a:gd name="connsiteY0" fmla="*/ 0 h 2888537"/>
              <a:gd name="connsiteX1" fmla="*/ 11506199 w 11506199"/>
              <a:gd name="connsiteY1" fmla="*/ 0 h 2888537"/>
              <a:gd name="connsiteX2" fmla="*/ 11506199 w 11506199"/>
              <a:gd name="connsiteY2" fmla="*/ 2888537 h 2888537"/>
              <a:gd name="connsiteX3" fmla="*/ 0 w 11506199"/>
              <a:gd name="connsiteY3" fmla="*/ 2888537 h 288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06199" h="2888537">
                <a:moveTo>
                  <a:pt x="0" y="0"/>
                </a:moveTo>
                <a:lnTo>
                  <a:pt x="11506199" y="0"/>
                </a:lnTo>
                <a:lnTo>
                  <a:pt x="11506199" y="2888537"/>
                </a:lnTo>
                <a:lnTo>
                  <a:pt x="0" y="288853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70557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1AE549F-EC4A-4EA8-A652-62B53411C9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5800" y="3467100"/>
            <a:ext cx="7243997" cy="2705100"/>
          </a:xfrm>
          <a:custGeom>
            <a:avLst/>
            <a:gdLst>
              <a:gd name="connsiteX0" fmla="*/ 0 w 7243997"/>
              <a:gd name="connsiteY0" fmla="*/ 0 h 2705100"/>
              <a:gd name="connsiteX1" fmla="*/ 7243997 w 7243997"/>
              <a:gd name="connsiteY1" fmla="*/ 0 h 2705100"/>
              <a:gd name="connsiteX2" fmla="*/ 7243997 w 7243997"/>
              <a:gd name="connsiteY2" fmla="*/ 2705100 h 2705100"/>
              <a:gd name="connsiteX3" fmla="*/ 0 w 7243997"/>
              <a:gd name="connsiteY3" fmla="*/ 2705100 h 270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3997" h="2705100">
                <a:moveTo>
                  <a:pt x="0" y="0"/>
                </a:moveTo>
                <a:lnTo>
                  <a:pt x="7243997" y="0"/>
                </a:lnTo>
                <a:lnTo>
                  <a:pt x="7243997" y="2705100"/>
                </a:lnTo>
                <a:lnTo>
                  <a:pt x="0" y="2705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59D3F52-1DCE-41AC-A54C-4F37ABD8186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5800" y="685800"/>
            <a:ext cx="2651760" cy="2651760"/>
          </a:xfrm>
          <a:custGeom>
            <a:avLst/>
            <a:gdLst>
              <a:gd name="connsiteX0" fmla="*/ 0 w 2651760"/>
              <a:gd name="connsiteY0" fmla="*/ 0 h 2651760"/>
              <a:gd name="connsiteX1" fmla="*/ 2651760 w 2651760"/>
              <a:gd name="connsiteY1" fmla="*/ 0 h 2651760"/>
              <a:gd name="connsiteX2" fmla="*/ 2651760 w 2651760"/>
              <a:gd name="connsiteY2" fmla="*/ 2651760 h 2651760"/>
              <a:gd name="connsiteX3" fmla="*/ 0 w 2651760"/>
              <a:gd name="connsiteY3" fmla="*/ 2651760 h 26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1760" h="2651760">
                <a:moveTo>
                  <a:pt x="0" y="0"/>
                </a:moveTo>
                <a:lnTo>
                  <a:pt x="2651760" y="0"/>
                </a:lnTo>
                <a:lnTo>
                  <a:pt x="2651760" y="2651760"/>
                </a:lnTo>
                <a:lnTo>
                  <a:pt x="0" y="26517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901200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6035360-BF45-40E9-A6EA-F45FE91E5D0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05800" y="3108960"/>
            <a:ext cx="3886200" cy="3749040"/>
          </a:xfrm>
          <a:custGeom>
            <a:avLst/>
            <a:gdLst>
              <a:gd name="connsiteX0" fmla="*/ 0 w 7243997"/>
              <a:gd name="connsiteY0" fmla="*/ 0 h 2705100"/>
              <a:gd name="connsiteX1" fmla="*/ 7243997 w 7243997"/>
              <a:gd name="connsiteY1" fmla="*/ 0 h 2705100"/>
              <a:gd name="connsiteX2" fmla="*/ 7243997 w 7243997"/>
              <a:gd name="connsiteY2" fmla="*/ 2705100 h 2705100"/>
              <a:gd name="connsiteX3" fmla="*/ 0 w 7243997"/>
              <a:gd name="connsiteY3" fmla="*/ 2705100 h 270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3997" h="2705100">
                <a:moveTo>
                  <a:pt x="0" y="0"/>
                </a:moveTo>
                <a:lnTo>
                  <a:pt x="7243997" y="0"/>
                </a:lnTo>
                <a:lnTo>
                  <a:pt x="7243997" y="2705100"/>
                </a:lnTo>
                <a:lnTo>
                  <a:pt x="0" y="2705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9C99BEDE-C9B2-4C03-88C8-0FD16CB5DB3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05298" y="3108960"/>
            <a:ext cx="3886199" cy="3749040"/>
          </a:xfrm>
          <a:custGeom>
            <a:avLst/>
            <a:gdLst>
              <a:gd name="connsiteX0" fmla="*/ 0 w 2651760"/>
              <a:gd name="connsiteY0" fmla="*/ 0 h 2651760"/>
              <a:gd name="connsiteX1" fmla="*/ 2651760 w 2651760"/>
              <a:gd name="connsiteY1" fmla="*/ 0 h 2651760"/>
              <a:gd name="connsiteX2" fmla="*/ 2651760 w 2651760"/>
              <a:gd name="connsiteY2" fmla="*/ 2651760 h 2651760"/>
              <a:gd name="connsiteX3" fmla="*/ 0 w 2651760"/>
              <a:gd name="connsiteY3" fmla="*/ 2651760 h 26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1760" h="2651760">
                <a:moveTo>
                  <a:pt x="0" y="0"/>
                </a:moveTo>
                <a:lnTo>
                  <a:pt x="2651760" y="0"/>
                </a:lnTo>
                <a:lnTo>
                  <a:pt x="2651760" y="2651760"/>
                </a:lnTo>
                <a:lnTo>
                  <a:pt x="0" y="26517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36687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F4827DD-BB80-4B2E-A801-AC41505A90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91450" y="3491412"/>
            <a:ext cx="4400550" cy="3366588"/>
          </a:xfrm>
          <a:custGeom>
            <a:avLst/>
            <a:gdLst>
              <a:gd name="connsiteX0" fmla="*/ 0 w 4400550"/>
              <a:gd name="connsiteY0" fmla="*/ 0 h 3337560"/>
              <a:gd name="connsiteX1" fmla="*/ 4400550 w 4400550"/>
              <a:gd name="connsiteY1" fmla="*/ 0 h 3337560"/>
              <a:gd name="connsiteX2" fmla="*/ 4400550 w 4400550"/>
              <a:gd name="connsiteY2" fmla="*/ 3337560 h 3337560"/>
              <a:gd name="connsiteX3" fmla="*/ 0 w 4400550"/>
              <a:gd name="connsiteY3" fmla="*/ 333756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0550" h="3337560">
                <a:moveTo>
                  <a:pt x="0" y="0"/>
                </a:moveTo>
                <a:lnTo>
                  <a:pt x="4400550" y="0"/>
                </a:lnTo>
                <a:lnTo>
                  <a:pt x="4400550" y="3337560"/>
                </a:lnTo>
                <a:lnTo>
                  <a:pt x="0" y="3337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B48ADDD-6AD9-4779-8929-15723DC10B8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4400550" cy="3352074"/>
          </a:xfrm>
          <a:custGeom>
            <a:avLst/>
            <a:gdLst>
              <a:gd name="connsiteX0" fmla="*/ 0 w 4400550"/>
              <a:gd name="connsiteY0" fmla="*/ 0 h 3337560"/>
              <a:gd name="connsiteX1" fmla="*/ 4400550 w 4400550"/>
              <a:gd name="connsiteY1" fmla="*/ 0 h 3337560"/>
              <a:gd name="connsiteX2" fmla="*/ 4400550 w 4400550"/>
              <a:gd name="connsiteY2" fmla="*/ 3337560 h 3337560"/>
              <a:gd name="connsiteX3" fmla="*/ 0 w 4400550"/>
              <a:gd name="connsiteY3" fmla="*/ 333756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0550" h="3337560">
                <a:moveTo>
                  <a:pt x="0" y="0"/>
                </a:moveTo>
                <a:lnTo>
                  <a:pt x="4400550" y="0"/>
                </a:lnTo>
                <a:lnTo>
                  <a:pt x="4400550" y="3337560"/>
                </a:lnTo>
                <a:lnTo>
                  <a:pt x="0" y="3337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86EBACB-0A0E-4C77-B892-E62AFA445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91412"/>
            <a:ext cx="7632699" cy="3366588"/>
          </a:xfrm>
          <a:custGeom>
            <a:avLst/>
            <a:gdLst>
              <a:gd name="connsiteX0" fmla="*/ 0 w 7594599"/>
              <a:gd name="connsiteY0" fmla="*/ 0 h 3337560"/>
              <a:gd name="connsiteX1" fmla="*/ 7594599 w 7594599"/>
              <a:gd name="connsiteY1" fmla="*/ 0 h 3337560"/>
              <a:gd name="connsiteX2" fmla="*/ 7594599 w 7594599"/>
              <a:gd name="connsiteY2" fmla="*/ 3337560 h 3337560"/>
              <a:gd name="connsiteX3" fmla="*/ 0 w 7594599"/>
              <a:gd name="connsiteY3" fmla="*/ 333756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4599" h="3337560">
                <a:moveTo>
                  <a:pt x="0" y="0"/>
                </a:moveTo>
                <a:lnTo>
                  <a:pt x="7594599" y="0"/>
                </a:lnTo>
                <a:lnTo>
                  <a:pt x="7594599" y="3337560"/>
                </a:lnTo>
                <a:lnTo>
                  <a:pt x="0" y="3337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64397D-3FFE-44AF-8C14-1A90E3B5A3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59302" y="0"/>
            <a:ext cx="7632698" cy="3352074"/>
          </a:xfrm>
          <a:custGeom>
            <a:avLst/>
            <a:gdLst>
              <a:gd name="connsiteX0" fmla="*/ 0 w 7594599"/>
              <a:gd name="connsiteY0" fmla="*/ 0 h 3337560"/>
              <a:gd name="connsiteX1" fmla="*/ 7594599 w 7594599"/>
              <a:gd name="connsiteY1" fmla="*/ 0 h 3337560"/>
              <a:gd name="connsiteX2" fmla="*/ 7594599 w 7594599"/>
              <a:gd name="connsiteY2" fmla="*/ 3337560 h 3337560"/>
              <a:gd name="connsiteX3" fmla="*/ 0 w 7594599"/>
              <a:gd name="connsiteY3" fmla="*/ 3337560 h 333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4599" h="3337560">
                <a:moveTo>
                  <a:pt x="0" y="0"/>
                </a:moveTo>
                <a:lnTo>
                  <a:pt x="7594599" y="0"/>
                </a:lnTo>
                <a:lnTo>
                  <a:pt x="7594599" y="3337560"/>
                </a:lnTo>
                <a:lnTo>
                  <a:pt x="0" y="33375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831497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2A243FB-120B-46A8-B89A-67F858F15D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5999" y="2072640"/>
            <a:ext cx="2590800" cy="1947756"/>
          </a:xfrm>
          <a:custGeom>
            <a:avLst/>
            <a:gdLst>
              <a:gd name="connsiteX0" fmla="*/ 0 w 2590800"/>
              <a:gd name="connsiteY0" fmla="*/ 0 h 1947756"/>
              <a:gd name="connsiteX1" fmla="*/ 2590800 w 2590800"/>
              <a:gd name="connsiteY1" fmla="*/ 0 h 1947756"/>
              <a:gd name="connsiteX2" fmla="*/ 2590800 w 2590800"/>
              <a:gd name="connsiteY2" fmla="*/ 1947756 h 1947756"/>
              <a:gd name="connsiteX3" fmla="*/ 0 w 2590800"/>
              <a:gd name="connsiteY3" fmla="*/ 1947756 h 194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1947756">
                <a:moveTo>
                  <a:pt x="0" y="0"/>
                </a:moveTo>
                <a:lnTo>
                  <a:pt x="2590800" y="0"/>
                </a:lnTo>
                <a:lnTo>
                  <a:pt x="2590800" y="1947756"/>
                </a:lnTo>
                <a:lnTo>
                  <a:pt x="0" y="19477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3DC5F42-3352-4EFD-9E3F-E11FD7ACF7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5999" y="0"/>
            <a:ext cx="2590800" cy="1947756"/>
          </a:xfrm>
          <a:custGeom>
            <a:avLst/>
            <a:gdLst>
              <a:gd name="connsiteX0" fmla="*/ 0 w 2590800"/>
              <a:gd name="connsiteY0" fmla="*/ 0 h 1947756"/>
              <a:gd name="connsiteX1" fmla="*/ 2590800 w 2590800"/>
              <a:gd name="connsiteY1" fmla="*/ 0 h 1947756"/>
              <a:gd name="connsiteX2" fmla="*/ 2590800 w 2590800"/>
              <a:gd name="connsiteY2" fmla="*/ 1947756 h 1947756"/>
              <a:gd name="connsiteX3" fmla="*/ 0 w 2590800"/>
              <a:gd name="connsiteY3" fmla="*/ 1947756 h 194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1947756">
                <a:moveTo>
                  <a:pt x="0" y="0"/>
                </a:moveTo>
                <a:lnTo>
                  <a:pt x="2590800" y="0"/>
                </a:lnTo>
                <a:lnTo>
                  <a:pt x="2590800" y="1947756"/>
                </a:lnTo>
                <a:lnTo>
                  <a:pt x="0" y="19477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72ACF34-8CBC-4A32-A1AB-A9462FB620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71850" y="700189"/>
            <a:ext cx="2590800" cy="2012531"/>
          </a:xfrm>
          <a:custGeom>
            <a:avLst/>
            <a:gdLst>
              <a:gd name="connsiteX0" fmla="*/ 0 w 2590800"/>
              <a:gd name="connsiteY0" fmla="*/ 0 h 2012531"/>
              <a:gd name="connsiteX1" fmla="*/ 2590800 w 2590800"/>
              <a:gd name="connsiteY1" fmla="*/ 0 h 2012531"/>
              <a:gd name="connsiteX2" fmla="*/ 2590800 w 2590800"/>
              <a:gd name="connsiteY2" fmla="*/ 2012531 h 2012531"/>
              <a:gd name="connsiteX3" fmla="*/ 0 w 2590800"/>
              <a:gd name="connsiteY3" fmla="*/ 2012531 h 2012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2012531">
                <a:moveTo>
                  <a:pt x="0" y="0"/>
                </a:moveTo>
                <a:lnTo>
                  <a:pt x="2590800" y="0"/>
                </a:lnTo>
                <a:lnTo>
                  <a:pt x="2590800" y="2012531"/>
                </a:lnTo>
                <a:lnTo>
                  <a:pt x="0" y="20125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5EB5BC6-8CF7-4C98-A05E-9550BF5C529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371850" y="2837604"/>
            <a:ext cx="2590800" cy="1947756"/>
          </a:xfrm>
          <a:custGeom>
            <a:avLst/>
            <a:gdLst>
              <a:gd name="connsiteX0" fmla="*/ 0 w 2590800"/>
              <a:gd name="connsiteY0" fmla="*/ 0 h 1947756"/>
              <a:gd name="connsiteX1" fmla="*/ 2590800 w 2590800"/>
              <a:gd name="connsiteY1" fmla="*/ 0 h 1947756"/>
              <a:gd name="connsiteX2" fmla="*/ 2590800 w 2590800"/>
              <a:gd name="connsiteY2" fmla="*/ 1947756 h 1947756"/>
              <a:gd name="connsiteX3" fmla="*/ 0 w 2590800"/>
              <a:gd name="connsiteY3" fmla="*/ 1947756 h 194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1947756">
                <a:moveTo>
                  <a:pt x="0" y="0"/>
                </a:moveTo>
                <a:lnTo>
                  <a:pt x="2590800" y="0"/>
                </a:lnTo>
                <a:lnTo>
                  <a:pt x="2590800" y="1947756"/>
                </a:lnTo>
                <a:lnTo>
                  <a:pt x="0" y="19477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1431599-29C3-48A9-BE89-E3C49E1253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371850" y="4910244"/>
            <a:ext cx="2590800" cy="1947756"/>
          </a:xfrm>
          <a:custGeom>
            <a:avLst/>
            <a:gdLst>
              <a:gd name="connsiteX0" fmla="*/ 0 w 2590800"/>
              <a:gd name="connsiteY0" fmla="*/ 0 h 1947756"/>
              <a:gd name="connsiteX1" fmla="*/ 2590800 w 2590800"/>
              <a:gd name="connsiteY1" fmla="*/ 0 h 1947756"/>
              <a:gd name="connsiteX2" fmla="*/ 2590800 w 2590800"/>
              <a:gd name="connsiteY2" fmla="*/ 1947756 h 1947756"/>
              <a:gd name="connsiteX3" fmla="*/ 0 w 2590800"/>
              <a:gd name="connsiteY3" fmla="*/ 1947756 h 194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1947756">
                <a:moveTo>
                  <a:pt x="0" y="0"/>
                </a:moveTo>
                <a:lnTo>
                  <a:pt x="2590800" y="0"/>
                </a:lnTo>
                <a:lnTo>
                  <a:pt x="2590800" y="1947756"/>
                </a:lnTo>
                <a:lnTo>
                  <a:pt x="0" y="19477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4803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5" grpId="0" animBg="1"/>
      <p:bldP spid="14" grpId="0" animBg="1"/>
      <p:bldP spid="13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96FBDA1-6211-4B43-9854-02820AC3A57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7700" y="685800"/>
            <a:ext cx="10896600" cy="2743200"/>
          </a:xfrm>
          <a:custGeom>
            <a:avLst/>
            <a:gdLst>
              <a:gd name="connsiteX0" fmla="*/ 0 w 10896600"/>
              <a:gd name="connsiteY0" fmla="*/ 0 h 2743200"/>
              <a:gd name="connsiteX1" fmla="*/ 10896600 w 10896600"/>
              <a:gd name="connsiteY1" fmla="*/ 0 h 2743200"/>
              <a:gd name="connsiteX2" fmla="*/ 10896600 w 10896600"/>
              <a:gd name="connsiteY2" fmla="*/ 2743200 h 2743200"/>
              <a:gd name="connsiteX3" fmla="*/ 0 w 10896600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6600" h="2743200">
                <a:moveTo>
                  <a:pt x="0" y="0"/>
                </a:moveTo>
                <a:lnTo>
                  <a:pt x="10896600" y="0"/>
                </a:lnTo>
                <a:lnTo>
                  <a:pt x="10896600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9284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B903C1B-CCAC-42C1-8FD3-41F595A8D7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14288" y="685800"/>
            <a:ext cx="2715768" cy="2743200"/>
          </a:xfrm>
          <a:custGeom>
            <a:avLst/>
            <a:gdLst>
              <a:gd name="connsiteX0" fmla="*/ 0 w 2715768"/>
              <a:gd name="connsiteY0" fmla="*/ 0 h 2743200"/>
              <a:gd name="connsiteX1" fmla="*/ 2715768 w 2715768"/>
              <a:gd name="connsiteY1" fmla="*/ 0 h 2743200"/>
              <a:gd name="connsiteX2" fmla="*/ 2715768 w 2715768"/>
              <a:gd name="connsiteY2" fmla="*/ 2743200 h 2743200"/>
              <a:gd name="connsiteX3" fmla="*/ 0 w 2715768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768" h="2743200">
                <a:moveTo>
                  <a:pt x="0" y="0"/>
                </a:moveTo>
                <a:lnTo>
                  <a:pt x="2715768" y="0"/>
                </a:lnTo>
                <a:lnTo>
                  <a:pt x="2715768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D8C1447-780E-488E-A1EE-FE9B13815FD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00044" y="3429000"/>
            <a:ext cx="2715768" cy="2743200"/>
          </a:xfrm>
          <a:custGeom>
            <a:avLst/>
            <a:gdLst>
              <a:gd name="connsiteX0" fmla="*/ 0 w 2715768"/>
              <a:gd name="connsiteY0" fmla="*/ 0 h 2743200"/>
              <a:gd name="connsiteX1" fmla="*/ 2715768 w 2715768"/>
              <a:gd name="connsiteY1" fmla="*/ 0 h 2743200"/>
              <a:gd name="connsiteX2" fmla="*/ 2715768 w 2715768"/>
              <a:gd name="connsiteY2" fmla="*/ 2743200 h 2743200"/>
              <a:gd name="connsiteX3" fmla="*/ 0 w 2715768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768" h="2743200">
                <a:moveTo>
                  <a:pt x="0" y="0"/>
                </a:moveTo>
                <a:lnTo>
                  <a:pt x="2715768" y="0"/>
                </a:lnTo>
                <a:lnTo>
                  <a:pt x="2715768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BAE7C3C-829E-4C7C-A766-B54A07F069A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828532" y="3429000"/>
            <a:ext cx="2715768" cy="2743200"/>
          </a:xfrm>
          <a:custGeom>
            <a:avLst/>
            <a:gdLst>
              <a:gd name="connsiteX0" fmla="*/ 0 w 2715768"/>
              <a:gd name="connsiteY0" fmla="*/ 0 h 2743200"/>
              <a:gd name="connsiteX1" fmla="*/ 2715768 w 2715768"/>
              <a:gd name="connsiteY1" fmla="*/ 0 h 2743200"/>
              <a:gd name="connsiteX2" fmla="*/ 2715768 w 2715768"/>
              <a:gd name="connsiteY2" fmla="*/ 2743200 h 2743200"/>
              <a:gd name="connsiteX3" fmla="*/ 0 w 2715768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768" h="2743200">
                <a:moveTo>
                  <a:pt x="0" y="0"/>
                </a:moveTo>
                <a:lnTo>
                  <a:pt x="2715768" y="0"/>
                </a:lnTo>
                <a:lnTo>
                  <a:pt x="2715768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F54ACA9-28ED-47E6-83E5-485D5D4BB33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5800" y="685800"/>
            <a:ext cx="2715768" cy="2743200"/>
          </a:xfrm>
          <a:custGeom>
            <a:avLst/>
            <a:gdLst>
              <a:gd name="connsiteX0" fmla="*/ 0 w 2715768"/>
              <a:gd name="connsiteY0" fmla="*/ 0 h 2743200"/>
              <a:gd name="connsiteX1" fmla="*/ 2715768 w 2715768"/>
              <a:gd name="connsiteY1" fmla="*/ 0 h 2743200"/>
              <a:gd name="connsiteX2" fmla="*/ 2715768 w 2715768"/>
              <a:gd name="connsiteY2" fmla="*/ 2743200 h 2743200"/>
              <a:gd name="connsiteX3" fmla="*/ 0 w 2715768"/>
              <a:gd name="connsiteY3" fmla="*/ 274320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5768" h="2743200">
                <a:moveTo>
                  <a:pt x="0" y="0"/>
                </a:moveTo>
                <a:lnTo>
                  <a:pt x="2715768" y="0"/>
                </a:lnTo>
                <a:lnTo>
                  <a:pt x="2715768" y="2743200"/>
                </a:lnTo>
                <a:lnTo>
                  <a:pt x="0" y="27432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65248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53CB73F-D0BF-43DE-AEA1-F9DB0C8CD43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685800"/>
            <a:ext cx="5448300" cy="5486400"/>
          </a:xfrm>
          <a:custGeom>
            <a:avLst/>
            <a:gdLst>
              <a:gd name="connsiteX0" fmla="*/ 0 w 5448300"/>
              <a:gd name="connsiteY0" fmla="*/ 0 h 5486400"/>
              <a:gd name="connsiteX1" fmla="*/ 5448300 w 5448300"/>
              <a:gd name="connsiteY1" fmla="*/ 0 h 5486400"/>
              <a:gd name="connsiteX2" fmla="*/ 5448300 w 5448300"/>
              <a:gd name="connsiteY2" fmla="*/ 5486400 h 5486400"/>
              <a:gd name="connsiteX3" fmla="*/ 0 w 54483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8300" h="5486400">
                <a:moveTo>
                  <a:pt x="0" y="0"/>
                </a:moveTo>
                <a:lnTo>
                  <a:pt x="5448300" y="0"/>
                </a:lnTo>
                <a:lnTo>
                  <a:pt x="5448300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82186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AE6FEA-3EF3-4EDD-9AC6-655FAB9886BB}"/>
              </a:ext>
            </a:extLst>
          </p:cNvPr>
          <p:cNvSpPr/>
          <p:nvPr userDrawn="1"/>
        </p:nvSpPr>
        <p:spPr>
          <a:xfrm>
            <a:off x="6098032" y="0"/>
            <a:ext cx="30449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4DBF87-A121-435D-9AEA-328E69DF6C46}"/>
              </a:ext>
            </a:extLst>
          </p:cNvPr>
          <p:cNvSpPr/>
          <p:nvPr userDrawn="1"/>
        </p:nvSpPr>
        <p:spPr>
          <a:xfrm>
            <a:off x="0" y="0"/>
            <a:ext cx="304495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4ADDCA1-BB17-4689-B1D9-39FAEDBAAB5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36099" y="762000"/>
            <a:ext cx="1466850" cy="1466850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1041021-51CF-4221-B053-8EE9C88EB41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87083" y="762000"/>
            <a:ext cx="1466850" cy="1466850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B8DAF44-227A-4A9D-B578-117B572F01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838067" y="762000"/>
            <a:ext cx="1466850" cy="1466850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32FA70-2FD9-4B05-961D-A54E3E25606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9051" y="762000"/>
            <a:ext cx="1466850" cy="1466850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65539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1784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47811C2-7AA4-4B2B-887E-491E2A799CB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7700" y="4210050"/>
            <a:ext cx="1947672" cy="1943100"/>
          </a:xfrm>
          <a:custGeom>
            <a:avLst/>
            <a:gdLst>
              <a:gd name="connsiteX0" fmla="*/ 0 w 1947672"/>
              <a:gd name="connsiteY0" fmla="*/ 0 h 1943100"/>
              <a:gd name="connsiteX1" fmla="*/ 1947672 w 1947672"/>
              <a:gd name="connsiteY1" fmla="*/ 0 h 1943100"/>
              <a:gd name="connsiteX2" fmla="*/ 1947672 w 1947672"/>
              <a:gd name="connsiteY2" fmla="*/ 1943100 h 1943100"/>
              <a:gd name="connsiteX3" fmla="*/ 0 w 1947672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672" h="1943100">
                <a:moveTo>
                  <a:pt x="0" y="0"/>
                </a:moveTo>
                <a:lnTo>
                  <a:pt x="1947672" y="0"/>
                </a:lnTo>
                <a:lnTo>
                  <a:pt x="1947672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F3A0689-BE4A-4027-BF2E-858F0C20DD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7700" y="2060121"/>
            <a:ext cx="1947672" cy="1943100"/>
          </a:xfrm>
          <a:custGeom>
            <a:avLst/>
            <a:gdLst>
              <a:gd name="connsiteX0" fmla="*/ 0 w 1947672"/>
              <a:gd name="connsiteY0" fmla="*/ 0 h 1943100"/>
              <a:gd name="connsiteX1" fmla="*/ 1947672 w 1947672"/>
              <a:gd name="connsiteY1" fmla="*/ 0 h 1943100"/>
              <a:gd name="connsiteX2" fmla="*/ 1947672 w 1947672"/>
              <a:gd name="connsiteY2" fmla="*/ 1943100 h 1943100"/>
              <a:gd name="connsiteX3" fmla="*/ 0 w 1947672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672" h="1943100">
                <a:moveTo>
                  <a:pt x="0" y="0"/>
                </a:moveTo>
                <a:lnTo>
                  <a:pt x="1947672" y="0"/>
                </a:lnTo>
                <a:lnTo>
                  <a:pt x="1947672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C808D43A-2570-43E5-8329-A16258576EA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0300" y="4210050"/>
            <a:ext cx="1947672" cy="1943100"/>
          </a:xfrm>
          <a:custGeom>
            <a:avLst/>
            <a:gdLst>
              <a:gd name="connsiteX0" fmla="*/ 0 w 1947672"/>
              <a:gd name="connsiteY0" fmla="*/ 0 h 1943100"/>
              <a:gd name="connsiteX1" fmla="*/ 1947672 w 1947672"/>
              <a:gd name="connsiteY1" fmla="*/ 0 h 1943100"/>
              <a:gd name="connsiteX2" fmla="*/ 1947672 w 1947672"/>
              <a:gd name="connsiteY2" fmla="*/ 1943100 h 1943100"/>
              <a:gd name="connsiteX3" fmla="*/ 0 w 1947672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672" h="1943100">
                <a:moveTo>
                  <a:pt x="0" y="0"/>
                </a:moveTo>
                <a:lnTo>
                  <a:pt x="1947672" y="0"/>
                </a:lnTo>
                <a:lnTo>
                  <a:pt x="1947672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1D7A50B-0F89-4C07-A0B2-E4CD2205AD3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10300" y="2060121"/>
            <a:ext cx="1947672" cy="1943100"/>
          </a:xfrm>
          <a:custGeom>
            <a:avLst/>
            <a:gdLst>
              <a:gd name="connsiteX0" fmla="*/ 0 w 1947672"/>
              <a:gd name="connsiteY0" fmla="*/ 0 h 1943100"/>
              <a:gd name="connsiteX1" fmla="*/ 1947672 w 1947672"/>
              <a:gd name="connsiteY1" fmla="*/ 0 h 1943100"/>
              <a:gd name="connsiteX2" fmla="*/ 1947672 w 1947672"/>
              <a:gd name="connsiteY2" fmla="*/ 1943100 h 1943100"/>
              <a:gd name="connsiteX3" fmla="*/ 0 w 1947672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7672" h="1943100">
                <a:moveTo>
                  <a:pt x="0" y="0"/>
                </a:moveTo>
                <a:lnTo>
                  <a:pt x="1947672" y="0"/>
                </a:lnTo>
                <a:lnTo>
                  <a:pt x="1947672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76200" dir="2700000" algn="tl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76220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599805-881C-4D6F-A7EB-D86286E91A5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700" y="685800"/>
            <a:ext cx="10896600" cy="3405946"/>
          </a:xfrm>
          <a:custGeom>
            <a:avLst/>
            <a:gdLst>
              <a:gd name="connsiteX0" fmla="*/ 0 w 10896600"/>
              <a:gd name="connsiteY0" fmla="*/ 0 h 3405946"/>
              <a:gd name="connsiteX1" fmla="*/ 10896600 w 10896600"/>
              <a:gd name="connsiteY1" fmla="*/ 0 h 3405946"/>
              <a:gd name="connsiteX2" fmla="*/ 10896600 w 10896600"/>
              <a:gd name="connsiteY2" fmla="*/ 3405946 h 3405946"/>
              <a:gd name="connsiteX3" fmla="*/ 0 w 10896600"/>
              <a:gd name="connsiteY3" fmla="*/ 3405946 h 340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6600" h="3405946">
                <a:moveTo>
                  <a:pt x="0" y="0"/>
                </a:moveTo>
                <a:lnTo>
                  <a:pt x="10896600" y="0"/>
                </a:lnTo>
                <a:lnTo>
                  <a:pt x="10896600" y="3405946"/>
                </a:lnTo>
                <a:lnTo>
                  <a:pt x="0" y="3405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44285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E91500-5D43-4F3A-8350-F257B4E7DA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37762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55543B1-CA96-4274-903A-823D9BBCA4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1593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38924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0E91500-5D43-4F3A-8350-F257B4E7DA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37762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55543B1-CA96-4274-903A-823D9BBCA4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1593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2152D36-06C1-419E-9D67-A95F6DEF7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5427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12101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55543B1-CA96-4274-903A-823D9BBCA49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1593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2152D36-06C1-419E-9D67-A95F6DEF73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5427" y="685801"/>
            <a:ext cx="3188811" cy="2381243"/>
          </a:xfrm>
          <a:custGeom>
            <a:avLst/>
            <a:gdLst>
              <a:gd name="connsiteX0" fmla="*/ 0 w 3188811"/>
              <a:gd name="connsiteY0" fmla="*/ 0 h 2381243"/>
              <a:gd name="connsiteX1" fmla="*/ 3188811 w 3188811"/>
              <a:gd name="connsiteY1" fmla="*/ 0 h 2381243"/>
              <a:gd name="connsiteX2" fmla="*/ 3188811 w 3188811"/>
              <a:gd name="connsiteY2" fmla="*/ 2381243 h 2381243"/>
              <a:gd name="connsiteX3" fmla="*/ 0 w 3188811"/>
              <a:gd name="connsiteY3" fmla="*/ 2381243 h 2381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88811" h="2381243">
                <a:moveTo>
                  <a:pt x="0" y="0"/>
                </a:moveTo>
                <a:lnTo>
                  <a:pt x="3188811" y="0"/>
                </a:lnTo>
                <a:lnTo>
                  <a:pt x="3188811" y="2381243"/>
                </a:lnTo>
                <a:lnTo>
                  <a:pt x="0" y="2381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2379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CA9A963-A056-49C6-8934-5DF2767ACEB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43312" y="1019770"/>
            <a:ext cx="9789977" cy="1824942"/>
          </a:xfrm>
          <a:custGeom>
            <a:avLst/>
            <a:gdLst>
              <a:gd name="connsiteX0" fmla="*/ 6254375 w 9789977"/>
              <a:gd name="connsiteY0" fmla="*/ 345805 h 1824942"/>
              <a:gd name="connsiteX1" fmla="*/ 6057493 w 9789977"/>
              <a:gd name="connsiteY1" fmla="*/ 387453 h 1824942"/>
              <a:gd name="connsiteX2" fmla="*/ 5912356 w 9789977"/>
              <a:gd name="connsiteY2" fmla="*/ 503562 h 1824942"/>
              <a:gd name="connsiteX3" fmla="*/ 5821488 w 9789977"/>
              <a:gd name="connsiteY3" fmla="*/ 682775 h 1824942"/>
              <a:gd name="connsiteX4" fmla="*/ 5789936 w 9789977"/>
              <a:gd name="connsiteY4" fmla="*/ 913733 h 1824942"/>
              <a:gd name="connsiteX5" fmla="*/ 5821488 w 9789977"/>
              <a:gd name="connsiteY5" fmla="*/ 1145952 h 1824942"/>
              <a:gd name="connsiteX6" fmla="*/ 5912356 w 9789977"/>
              <a:gd name="connsiteY6" fmla="*/ 1323903 h 1824942"/>
              <a:gd name="connsiteX7" fmla="*/ 6057493 w 9789977"/>
              <a:gd name="connsiteY7" fmla="*/ 1438751 h 1824942"/>
              <a:gd name="connsiteX8" fmla="*/ 6254375 w 9789977"/>
              <a:gd name="connsiteY8" fmla="*/ 1479137 h 1824942"/>
              <a:gd name="connsiteX9" fmla="*/ 6449995 w 9789977"/>
              <a:gd name="connsiteY9" fmla="*/ 1438751 h 1824942"/>
              <a:gd name="connsiteX10" fmla="*/ 6596394 w 9789977"/>
              <a:gd name="connsiteY10" fmla="*/ 1323903 h 1824942"/>
              <a:gd name="connsiteX11" fmla="*/ 6687262 w 9789977"/>
              <a:gd name="connsiteY11" fmla="*/ 1145952 h 1824942"/>
              <a:gd name="connsiteX12" fmla="*/ 6718814 w 9789977"/>
              <a:gd name="connsiteY12" fmla="*/ 913733 h 1824942"/>
              <a:gd name="connsiteX13" fmla="*/ 6687262 w 9789977"/>
              <a:gd name="connsiteY13" fmla="*/ 680251 h 1824942"/>
              <a:gd name="connsiteX14" fmla="*/ 6596394 w 9789977"/>
              <a:gd name="connsiteY14" fmla="*/ 501038 h 1824942"/>
              <a:gd name="connsiteX15" fmla="*/ 6449995 w 9789977"/>
              <a:gd name="connsiteY15" fmla="*/ 386191 h 1824942"/>
              <a:gd name="connsiteX16" fmla="*/ 6254375 w 9789977"/>
              <a:gd name="connsiteY16" fmla="*/ 345805 h 1824942"/>
              <a:gd name="connsiteX17" fmla="*/ 8341129 w 9789977"/>
              <a:gd name="connsiteY17" fmla="*/ 40385 h 1824942"/>
              <a:gd name="connsiteX18" fmla="*/ 9789977 w 9789977"/>
              <a:gd name="connsiteY18" fmla="*/ 40385 h 1824942"/>
              <a:gd name="connsiteX19" fmla="*/ 9789977 w 9789977"/>
              <a:gd name="connsiteY19" fmla="*/ 376094 h 1824942"/>
              <a:gd name="connsiteX20" fmla="*/ 9262435 w 9789977"/>
              <a:gd name="connsiteY20" fmla="*/ 376094 h 1824942"/>
              <a:gd name="connsiteX21" fmla="*/ 9262435 w 9789977"/>
              <a:gd name="connsiteY21" fmla="*/ 1789604 h 1824942"/>
              <a:gd name="connsiteX22" fmla="*/ 8868671 w 9789977"/>
              <a:gd name="connsiteY22" fmla="*/ 1789604 h 1824942"/>
              <a:gd name="connsiteX23" fmla="*/ 8868671 w 9789977"/>
              <a:gd name="connsiteY23" fmla="*/ 376094 h 1824942"/>
              <a:gd name="connsiteX24" fmla="*/ 8341129 w 9789977"/>
              <a:gd name="connsiteY24" fmla="*/ 376094 h 1824942"/>
              <a:gd name="connsiteX25" fmla="*/ 2299098 w 9789977"/>
              <a:gd name="connsiteY25" fmla="*/ 40385 h 1824942"/>
              <a:gd name="connsiteX26" fmla="*/ 2725675 w 9789977"/>
              <a:gd name="connsiteY26" fmla="*/ 40385 h 1824942"/>
              <a:gd name="connsiteX27" fmla="*/ 2781482 w 9789977"/>
              <a:gd name="connsiteY27" fmla="*/ 349591 h 1824942"/>
              <a:gd name="connsiteX28" fmla="*/ 2844901 w 9789977"/>
              <a:gd name="connsiteY28" fmla="*/ 671417 h 1824942"/>
              <a:gd name="connsiteX29" fmla="*/ 2912125 w 9789977"/>
              <a:gd name="connsiteY29" fmla="*/ 984408 h 1824942"/>
              <a:gd name="connsiteX30" fmla="*/ 2981874 w 9789977"/>
              <a:gd name="connsiteY30" fmla="*/ 1264586 h 1824942"/>
              <a:gd name="connsiteX31" fmla="*/ 3070376 w 9789977"/>
              <a:gd name="connsiteY31" fmla="*/ 1002077 h 1824942"/>
              <a:gd name="connsiteX32" fmla="*/ 3153830 w 9789977"/>
              <a:gd name="connsiteY32" fmla="*/ 724423 h 1824942"/>
              <a:gd name="connsiteX33" fmla="*/ 3228430 w 9789977"/>
              <a:gd name="connsiteY33" fmla="*/ 456866 h 1824942"/>
              <a:gd name="connsiteX34" fmla="*/ 3290369 w 9789977"/>
              <a:gd name="connsiteY34" fmla="*/ 227171 h 1824942"/>
              <a:gd name="connsiteX35" fmla="*/ 3626039 w 9789977"/>
              <a:gd name="connsiteY35" fmla="*/ 227171 h 1824942"/>
              <a:gd name="connsiteX36" fmla="*/ 3692829 w 9789977"/>
              <a:gd name="connsiteY36" fmla="*/ 460652 h 1824942"/>
              <a:gd name="connsiteX37" fmla="*/ 3770939 w 9789977"/>
              <a:gd name="connsiteY37" fmla="*/ 729472 h 1824942"/>
              <a:gd name="connsiteX38" fmla="*/ 3855359 w 9789977"/>
              <a:gd name="connsiteY38" fmla="*/ 1007125 h 1824942"/>
              <a:gd name="connsiteX39" fmla="*/ 3938517 w 9789977"/>
              <a:gd name="connsiteY39" fmla="*/ 1264586 h 1824942"/>
              <a:gd name="connsiteX40" fmla="*/ 4005722 w 9789977"/>
              <a:gd name="connsiteY40" fmla="*/ 984408 h 1824942"/>
              <a:gd name="connsiteX41" fmla="*/ 4070383 w 9789977"/>
              <a:gd name="connsiteY41" fmla="*/ 671417 h 1824942"/>
              <a:gd name="connsiteX42" fmla="*/ 4129976 w 9789977"/>
              <a:gd name="connsiteY42" fmla="*/ 349591 h 1824942"/>
              <a:gd name="connsiteX43" fmla="*/ 4184501 w 9789977"/>
              <a:gd name="connsiteY43" fmla="*/ 40385 h 1824942"/>
              <a:gd name="connsiteX44" fmla="*/ 4593528 w 9789977"/>
              <a:gd name="connsiteY44" fmla="*/ 40385 h 1824942"/>
              <a:gd name="connsiteX45" fmla="*/ 4389133 w 9789977"/>
              <a:gd name="connsiteY45" fmla="*/ 931402 h 1824942"/>
              <a:gd name="connsiteX46" fmla="*/ 4139028 w 9789977"/>
              <a:gd name="connsiteY46" fmla="*/ 1789604 h 1824942"/>
              <a:gd name="connsiteX47" fmla="*/ 3778867 w 9789977"/>
              <a:gd name="connsiteY47" fmla="*/ 1789604 h 1824942"/>
              <a:gd name="connsiteX48" fmla="*/ 3607542 w 9789977"/>
              <a:gd name="connsiteY48" fmla="*/ 1280993 h 1824942"/>
              <a:gd name="connsiteX49" fmla="*/ 3443789 w 9789977"/>
              <a:gd name="connsiteY49" fmla="*/ 747141 h 1824942"/>
              <a:gd name="connsiteX50" fmla="*/ 3282067 w 9789977"/>
              <a:gd name="connsiteY50" fmla="*/ 1280993 h 1824942"/>
              <a:gd name="connsiteX51" fmla="*/ 3112734 w 9789977"/>
              <a:gd name="connsiteY51" fmla="*/ 1789604 h 1824942"/>
              <a:gd name="connsiteX52" fmla="*/ 2752849 w 9789977"/>
              <a:gd name="connsiteY52" fmla="*/ 1789604 h 1824942"/>
              <a:gd name="connsiteX53" fmla="*/ 2503158 w 9789977"/>
              <a:gd name="connsiteY53" fmla="*/ 931402 h 1824942"/>
              <a:gd name="connsiteX54" fmla="*/ 2299098 w 9789977"/>
              <a:gd name="connsiteY54" fmla="*/ 40385 h 1824942"/>
              <a:gd name="connsiteX55" fmla="*/ 6254375 w 9789977"/>
              <a:gd name="connsiteY55" fmla="*/ 0 h 1824942"/>
              <a:gd name="connsiteX56" fmla="*/ 6592608 w 9789977"/>
              <a:gd name="connsiteY56" fmla="*/ 58054 h 1824942"/>
              <a:gd name="connsiteX57" fmla="*/ 6870262 w 9789977"/>
              <a:gd name="connsiteY57" fmla="*/ 232219 h 1824942"/>
              <a:gd name="connsiteX58" fmla="*/ 7057047 w 9789977"/>
              <a:gd name="connsiteY58" fmla="*/ 518707 h 1824942"/>
              <a:gd name="connsiteX59" fmla="*/ 7125198 w 9789977"/>
              <a:gd name="connsiteY59" fmla="*/ 913733 h 1824942"/>
              <a:gd name="connsiteX60" fmla="*/ 7058309 w 9789977"/>
              <a:gd name="connsiteY60" fmla="*/ 1308758 h 1824942"/>
              <a:gd name="connsiteX61" fmla="*/ 6875310 w 9789977"/>
              <a:gd name="connsiteY61" fmla="*/ 1593985 h 1824942"/>
              <a:gd name="connsiteX62" fmla="*/ 6598918 w 9789977"/>
              <a:gd name="connsiteY62" fmla="*/ 1766887 h 1824942"/>
              <a:gd name="connsiteX63" fmla="*/ 6254375 w 9789977"/>
              <a:gd name="connsiteY63" fmla="*/ 1824942 h 1824942"/>
              <a:gd name="connsiteX64" fmla="*/ 5916142 w 9789977"/>
              <a:gd name="connsiteY64" fmla="*/ 1766887 h 1824942"/>
              <a:gd name="connsiteX65" fmla="*/ 5638489 w 9789977"/>
              <a:gd name="connsiteY65" fmla="*/ 1593985 h 1824942"/>
              <a:gd name="connsiteX66" fmla="*/ 5451703 w 9789977"/>
              <a:gd name="connsiteY66" fmla="*/ 1308758 h 1824942"/>
              <a:gd name="connsiteX67" fmla="*/ 5383552 w 9789977"/>
              <a:gd name="connsiteY67" fmla="*/ 913733 h 1824942"/>
              <a:gd name="connsiteX68" fmla="*/ 5454228 w 9789977"/>
              <a:gd name="connsiteY68" fmla="*/ 518707 h 1824942"/>
              <a:gd name="connsiteX69" fmla="*/ 5644799 w 9789977"/>
              <a:gd name="connsiteY69" fmla="*/ 232219 h 1824942"/>
              <a:gd name="connsiteX70" fmla="*/ 5922453 w 9789977"/>
              <a:gd name="connsiteY70" fmla="*/ 58054 h 1824942"/>
              <a:gd name="connsiteX71" fmla="*/ 6254375 w 9789977"/>
              <a:gd name="connsiteY71" fmla="*/ 0 h 1824942"/>
              <a:gd name="connsiteX72" fmla="*/ 673941 w 9789977"/>
              <a:gd name="connsiteY72" fmla="*/ 0 h 1824942"/>
              <a:gd name="connsiteX73" fmla="*/ 979360 w 9789977"/>
              <a:gd name="connsiteY73" fmla="*/ 37861 h 1824942"/>
              <a:gd name="connsiteX74" fmla="*/ 1191387 w 9789977"/>
              <a:gd name="connsiteY74" fmla="*/ 121158 h 1824942"/>
              <a:gd name="connsiteX75" fmla="*/ 1077801 w 9789977"/>
              <a:gd name="connsiteY75" fmla="*/ 431625 h 1824942"/>
              <a:gd name="connsiteX76" fmla="*/ 914995 w 9789977"/>
              <a:gd name="connsiteY76" fmla="*/ 364736 h 1824942"/>
              <a:gd name="connsiteX77" fmla="*/ 699181 w 9789977"/>
              <a:gd name="connsiteY77" fmla="*/ 335708 h 1824942"/>
              <a:gd name="connsiteX78" fmla="*/ 495990 w 9789977"/>
              <a:gd name="connsiteY78" fmla="*/ 374832 h 1824942"/>
              <a:gd name="connsiteX79" fmla="*/ 434149 w 9789977"/>
              <a:gd name="connsiteY79" fmla="*/ 494728 h 1824942"/>
              <a:gd name="connsiteX80" fmla="*/ 456865 w 9789977"/>
              <a:gd name="connsiteY80" fmla="*/ 575500 h 1824942"/>
              <a:gd name="connsiteX81" fmla="*/ 521230 w 9789977"/>
              <a:gd name="connsiteY81" fmla="*/ 634817 h 1824942"/>
              <a:gd name="connsiteX82" fmla="*/ 617148 w 9789977"/>
              <a:gd name="connsiteY82" fmla="*/ 682775 h 1824942"/>
              <a:gd name="connsiteX83" fmla="*/ 737044 w 9789977"/>
              <a:gd name="connsiteY83" fmla="*/ 726948 h 1824942"/>
              <a:gd name="connsiteX84" fmla="*/ 974312 w 9789977"/>
              <a:gd name="connsiteY84" fmla="*/ 826650 h 1824942"/>
              <a:gd name="connsiteX85" fmla="*/ 1142166 w 9789977"/>
              <a:gd name="connsiteY85" fmla="*/ 941498 h 1824942"/>
              <a:gd name="connsiteX86" fmla="*/ 1241869 w 9789977"/>
              <a:gd name="connsiteY86" fmla="*/ 1095470 h 1824942"/>
              <a:gd name="connsiteX87" fmla="*/ 1274683 w 9789977"/>
              <a:gd name="connsiteY87" fmla="*/ 1310020 h 1824942"/>
              <a:gd name="connsiteX88" fmla="*/ 1103042 w 9789977"/>
              <a:gd name="connsiteY88" fmla="*/ 1689901 h 1824942"/>
              <a:gd name="connsiteX89" fmla="*/ 585597 w 9789977"/>
              <a:gd name="connsiteY89" fmla="*/ 1824942 h 1824942"/>
              <a:gd name="connsiteX90" fmla="*/ 376093 w 9789977"/>
              <a:gd name="connsiteY90" fmla="*/ 1811059 h 1824942"/>
              <a:gd name="connsiteX91" fmla="*/ 210763 w 9789977"/>
              <a:gd name="connsiteY91" fmla="*/ 1776984 h 1824942"/>
              <a:gd name="connsiteX92" fmla="*/ 87081 w 9789977"/>
              <a:gd name="connsiteY92" fmla="*/ 1734073 h 1824942"/>
              <a:gd name="connsiteX93" fmla="*/ 0 w 9789977"/>
              <a:gd name="connsiteY93" fmla="*/ 1691163 h 1824942"/>
              <a:gd name="connsiteX94" fmla="*/ 111061 w 9789977"/>
              <a:gd name="connsiteY94" fmla="*/ 1378172 h 1824942"/>
              <a:gd name="connsiteX95" fmla="*/ 304157 w 9789977"/>
              <a:gd name="connsiteY95" fmla="*/ 1455158 h 1824942"/>
              <a:gd name="connsiteX96" fmla="*/ 585597 w 9789977"/>
              <a:gd name="connsiteY96" fmla="*/ 1489233 h 1824942"/>
              <a:gd name="connsiteX97" fmla="*/ 723162 w 9789977"/>
              <a:gd name="connsiteY97" fmla="*/ 1475351 h 1824942"/>
              <a:gd name="connsiteX98" fmla="*/ 810244 w 9789977"/>
              <a:gd name="connsiteY98" fmla="*/ 1437489 h 1824942"/>
              <a:gd name="connsiteX99" fmla="*/ 855678 w 9789977"/>
              <a:gd name="connsiteY99" fmla="*/ 1380696 h 1824942"/>
              <a:gd name="connsiteX100" fmla="*/ 868299 w 9789977"/>
              <a:gd name="connsiteY100" fmla="*/ 1307496 h 1824942"/>
              <a:gd name="connsiteX101" fmla="*/ 787526 w 9789977"/>
              <a:gd name="connsiteY101" fmla="*/ 1164883 h 1824942"/>
              <a:gd name="connsiteX102" fmla="*/ 509873 w 9789977"/>
              <a:gd name="connsiteY102" fmla="*/ 1042463 h 1824942"/>
              <a:gd name="connsiteX103" fmla="*/ 338232 w 9789977"/>
              <a:gd name="connsiteY103" fmla="*/ 973050 h 1824942"/>
              <a:gd name="connsiteX104" fmla="*/ 184260 w 9789977"/>
              <a:gd name="connsiteY104" fmla="*/ 874609 h 1824942"/>
              <a:gd name="connsiteX105" fmla="*/ 73198 w 9789977"/>
              <a:gd name="connsiteY105" fmla="*/ 730734 h 1824942"/>
              <a:gd name="connsiteX106" fmla="*/ 30288 w 9789977"/>
              <a:gd name="connsiteY106" fmla="*/ 525017 h 1824942"/>
              <a:gd name="connsiteX107" fmla="*/ 75723 w 9789977"/>
              <a:gd name="connsiteY107" fmla="*/ 306681 h 1824942"/>
              <a:gd name="connsiteX108" fmla="*/ 204453 w 9789977"/>
              <a:gd name="connsiteY108" fmla="*/ 141350 h 1824942"/>
              <a:gd name="connsiteX109" fmla="*/ 406384 w 9789977"/>
              <a:gd name="connsiteY109" fmla="*/ 36599 h 1824942"/>
              <a:gd name="connsiteX110" fmla="*/ 673941 w 9789977"/>
              <a:gd name="connsiteY110" fmla="*/ 0 h 182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9789977" h="1824942">
                <a:moveTo>
                  <a:pt x="6254375" y="345805"/>
                </a:moveTo>
                <a:cubicBezTo>
                  <a:pt x="6180334" y="345805"/>
                  <a:pt x="6114707" y="359687"/>
                  <a:pt x="6057493" y="387453"/>
                </a:cubicBezTo>
                <a:cubicBezTo>
                  <a:pt x="6000280" y="415218"/>
                  <a:pt x="5951901" y="453921"/>
                  <a:pt x="5912356" y="503562"/>
                </a:cubicBezTo>
                <a:cubicBezTo>
                  <a:pt x="5872812" y="553204"/>
                  <a:pt x="5842522" y="612941"/>
                  <a:pt x="5821488" y="682775"/>
                </a:cubicBezTo>
                <a:cubicBezTo>
                  <a:pt x="5800453" y="752609"/>
                  <a:pt x="5789936" y="829595"/>
                  <a:pt x="5789936" y="913733"/>
                </a:cubicBezTo>
                <a:cubicBezTo>
                  <a:pt x="5789936" y="999553"/>
                  <a:pt x="5800453" y="1076959"/>
                  <a:pt x="5821488" y="1145952"/>
                </a:cubicBezTo>
                <a:cubicBezTo>
                  <a:pt x="5842522" y="1214945"/>
                  <a:pt x="5872812" y="1274262"/>
                  <a:pt x="5912356" y="1323903"/>
                </a:cubicBezTo>
                <a:cubicBezTo>
                  <a:pt x="5951901" y="1373544"/>
                  <a:pt x="6000280" y="1411827"/>
                  <a:pt x="6057493" y="1438751"/>
                </a:cubicBezTo>
                <a:cubicBezTo>
                  <a:pt x="6114707" y="1465675"/>
                  <a:pt x="6180334" y="1479137"/>
                  <a:pt x="6254375" y="1479137"/>
                </a:cubicBezTo>
                <a:cubicBezTo>
                  <a:pt x="6326733" y="1479137"/>
                  <a:pt x="6391940" y="1465675"/>
                  <a:pt x="6449995" y="1438751"/>
                </a:cubicBezTo>
                <a:cubicBezTo>
                  <a:pt x="6508050" y="1411827"/>
                  <a:pt x="6556849" y="1373544"/>
                  <a:pt x="6596394" y="1323903"/>
                </a:cubicBezTo>
                <a:cubicBezTo>
                  <a:pt x="6635939" y="1274262"/>
                  <a:pt x="6666228" y="1214945"/>
                  <a:pt x="6687262" y="1145952"/>
                </a:cubicBezTo>
                <a:cubicBezTo>
                  <a:pt x="6708297" y="1076959"/>
                  <a:pt x="6718814" y="999553"/>
                  <a:pt x="6718814" y="913733"/>
                </a:cubicBezTo>
                <a:cubicBezTo>
                  <a:pt x="6718814" y="827913"/>
                  <a:pt x="6708297" y="750085"/>
                  <a:pt x="6687262" y="680251"/>
                </a:cubicBezTo>
                <a:cubicBezTo>
                  <a:pt x="6666228" y="610417"/>
                  <a:pt x="6635939" y="550679"/>
                  <a:pt x="6596394" y="501038"/>
                </a:cubicBezTo>
                <a:cubicBezTo>
                  <a:pt x="6556849" y="451397"/>
                  <a:pt x="6508050" y="413115"/>
                  <a:pt x="6449995" y="386191"/>
                </a:cubicBezTo>
                <a:cubicBezTo>
                  <a:pt x="6391940" y="359267"/>
                  <a:pt x="6326733" y="345805"/>
                  <a:pt x="6254375" y="345805"/>
                </a:cubicBezTo>
                <a:close/>
                <a:moveTo>
                  <a:pt x="8341129" y="40385"/>
                </a:moveTo>
                <a:lnTo>
                  <a:pt x="9789977" y="40385"/>
                </a:lnTo>
                <a:lnTo>
                  <a:pt x="9789977" y="376094"/>
                </a:lnTo>
                <a:lnTo>
                  <a:pt x="9262435" y="376094"/>
                </a:lnTo>
                <a:lnTo>
                  <a:pt x="9262435" y="1789604"/>
                </a:lnTo>
                <a:lnTo>
                  <a:pt x="8868671" y="1789604"/>
                </a:lnTo>
                <a:lnTo>
                  <a:pt x="8868671" y="376094"/>
                </a:lnTo>
                <a:lnTo>
                  <a:pt x="8341129" y="376094"/>
                </a:lnTo>
                <a:close/>
                <a:moveTo>
                  <a:pt x="2299098" y="40385"/>
                </a:moveTo>
                <a:lnTo>
                  <a:pt x="2725675" y="40385"/>
                </a:lnTo>
                <a:cubicBezTo>
                  <a:pt x="2742582" y="139668"/>
                  <a:pt x="2761184" y="242736"/>
                  <a:pt x="2781482" y="349591"/>
                </a:cubicBezTo>
                <a:cubicBezTo>
                  <a:pt x="2801780" y="456445"/>
                  <a:pt x="2822920" y="563721"/>
                  <a:pt x="2844901" y="671417"/>
                </a:cubicBezTo>
                <a:cubicBezTo>
                  <a:pt x="2866882" y="779113"/>
                  <a:pt x="2889290" y="883443"/>
                  <a:pt x="2912125" y="984408"/>
                </a:cubicBezTo>
                <a:cubicBezTo>
                  <a:pt x="2934961" y="1085373"/>
                  <a:pt x="2958210" y="1178766"/>
                  <a:pt x="2981874" y="1264586"/>
                </a:cubicBezTo>
                <a:cubicBezTo>
                  <a:pt x="3012216" y="1182131"/>
                  <a:pt x="3041717" y="1094628"/>
                  <a:pt x="3070376" y="1002077"/>
                </a:cubicBezTo>
                <a:cubicBezTo>
                  <a:pt x="3099036" y="909526"/>
                  <a:pt x="3126853" y="816975"/>
                  <a:pt x="3153830" y="724423"/>
                </a:cubicBezTo>
                <a:cubicBezTo>
                  <a:pt x="3180807" y="631872"/>
                  <a:pt x="3205673" y="542686"/>
                  <a:pt x="3228430" y="456866"/>
                </a:cubicBezTo>
                <a:cubicBezTo>
                  <a:pt x="3251186" y="371046"/>
                  <a:pt x="3271833" y="294481"/>
                  <a:pt x="3290369" y="227171"/>
                </a:cubicBezTo>
                <a:lnTo>
                  <a:pt x="3626039" y="227171"/>
                </a:lnTo>
                <a:cubicBezTo>
                  <a:pt x="3646205" y="296163"/>
                  <a:pt x="3668469" y="373991"/>
                  <a:pt x="3692829" y="460652"/>
                </a:cubicBezTo>
                <a:cubicBezTo>
                  <a:pt x="3717190" y="547314"/>
                  <a:pt x="3743226" y="636920"/>
                  <a:pt x="3770939" y="729472"/>
                </a:cubicBezTo>
                <a:cubicBezTo>
                  <a:pt x="3798652" y="822023"/>
                  <a:pt x="3826792" y="914574"/>
                  <a:pt x="3855359" y="1007125"/>
                </a:cubicBezTo>
                <a:cubicBezTo>
                  <a:pt x="3883927" y="1099677"/>
                  <a:pt x="3911646" y="1185497"/>
                  <a:pt x="3938517" y="1264586"/>
                </a:cubicBezTo>
                <a:cubicBezTo>
                  <a:pt x="3960498" y="1178766"/>
                  <a:pt x="3982900" y="1085373"/>
                  <a:pt x="4005722" y="984408"/>
                </a:cubicBezTo>
                <a:cubicBezTo>
                  <a:pt x="4028545" y="883443"/>
                  <a:pt x="4050098" y="779113"/>
                  <a:pt x="4070383" y="671417"/>
                </a:cubicBezTo>
                <a:cubicBezTo>
                  <a:pt x="4090668" y="563721"/>
                  <a:pt x="4110533" y="456445"/>
                  <a:pt x="4129976" y="349591"/>
                </a:cubicBezTo>
                <a:cubicBezTo>
                  <a:pt x="4149420" y="242736"/>
                  <a:pt x="4167595" y="139668"/>
                  <a:pt x="4184501" y="40385"/>
                </a:cubicBezTo>
                <a:lnTo>
                  <a:pt x="4593528" y="40385"/>
                </a:lnTo>
                <a:cubicBezTo>
                  <a:pt x="4534290" y="333184"/>
                  <a:pt x="4466158" y="630189"/>
                  <a:pt x="4389133" y="931402"/>
                </a:cubicBezTo>
                <a:cubicBezTo>
                  <a:pt x="4312108" y="1232614"/>
                  <a:pt x="4228739" y="1518681"/>
                  <a:pt x="4139028" y="1789604"/>
                </a:cubicBezTo>
                <a:lnTo>
                  <a:pt x="3778867" y="1789604"/>
                </a:lnTo>
                <a:cubicBezTo>
                  <a:pt x="3720075" y="1628060"/>
                  <a:pt x="3662967" y="1458523"/>
                  <a:pt x="3607542" y="1280993"/>
                </a:cubicBezTo>
                <a:cubicBezTo>
                  <a:pt x="3552116" y="1103463"/>
                  <a:pt x="3497532" y="925512"/>
                  <a:pt x="3443789" y="747141"/>
                </a:cubicBezTo>
                <a:cubicBezTo>
                  <a:pt x="3389888" y="925512"/>
                  <a:pt x="3335981" y="1103463"/>
                  <a:pt x="3282067" y="1280993"/>
                </a:cubicBezTo>
                <a:cubicBezTo>
                  <a:pt x="3228154" y="1458523"/>
                  <a:pt x="3171709" y="1628060"/>
                  <a:pt x="3112734" y="1789604"/>
                </a:cubicBezTo>
                <a:lnTo>
                  <a:pt x="2752849" y="1789604"/>
                </a:lnTo>
                <a:cubicBezTo>
                  <a:pt x="2663269" y="1518681"/>
                  <a:pt x="2580039" y="1232614"/>
                  <a:pt x="2503158" y="931402"/>
                </a:cubicBezTo>
                <a:cubicBezTo>
                  <a:pt x="2426277" y="630189"/>
                  <a:pt x="2358257" y="333184"/>
                  <a:pt x="2299098" y="40385"/>
                </a:cubicBezTo>
                <a:close/>
                <a:moveTo>
                  <a:pt x="6254375" y="0"/>
                </a:moveTo>
                <a:cubicBezTo>
                  <a:pt x="6373850" y="0"/>
                  <a:pt x="6486594" y="19351"/>
                  <a:pt x="6592608" y="58054"/>
                </a:cubicBezTo>
                <a:cubicBezTo>
                  <a:pt x="6698621" y="96758"/>
                  <a:pt x="6791172" y="154812"/>
                  <a:pt x="6870262" y="232219"/>
                </a:cubicBezTo>
                <a:cubicBezTo>
                  <a:pt x="6949351" y="309626"/>
                  <a:pt x="7011613" y="405122"/>
                  <a:pt x="7057047" y="518707"/>
                </a:cubicBezTo>
                <a:cubicBezTo>
                  <a:pt x="7102481" y="632293"/>
                  <a:pt x="7125198" y="763968"/>
                  <a:pt x="7125198" y="913733"/>
                </a:cubicBezTo>
                <a:cubicBezTo>
                  <a:pt x="7125198" y="1063498"/>
                  <a:pt x="7102902" y="1195173"/>
                  <a:pt x="7058309" y="1308758"/>
                </a:cubicBezTo>
                <a:cubicBezTo>
                  <a:pt x="7013716" y="1422344"/>
                  <a:pt x="6952716" y="1517419"/>
                  <a:pt x="6875310" y="1593985"/>
                </a:cubicBezTo>
                <a:cubicBezTo>
                  <a:pt x="6797903" y="1670550"/>
                  <a:pt x="6705773" y="1728184"/>
                  <a:pt x="6598918" y="1766887"/>
                </a:cubicBezTo>
                <a:cubicBezTo>
                  <a:pt x="6492063" y="1805590"/>
                  <a:pt x="6377216" y="1824942"/>
                  <a:pt x="6254375" y="1824942"/>
                </a:cubicBezTo>
                <a:cubicBezTo>
                  <a:pt x="6134900" y="1824942"/>
                  <a:pt x="6022156" y="1805590"/>
                  <a:pt x="5916142" y="1766887"/>
                </a:cubicBezTo>
                <a:cubicBezTo>
                  <a:pt x="5810129" y="1728184"/>
                  <a:pt x="5717578" y="1670550"/>
                  <a:pt x="5638489" y="1593985"/>
                </a:cubicBezTo>
                <a:cubicBezTo>
                  <a:pt x="5559399" y="1517419"/>
                  <a:pt x="5497138" y="1422344"/>
                  <a:pt x="5451703" y="1308758"/>
                </a:cubicBezTo>
                <a:cubicBezTo>
                  <a:pt x="5406269" y="1195173"/>
                  <a:pt x="5383552" y="1063498"/>
                  <a:pt x="5383552" y="913733"/>
                </a:cubicBezTo>
                <a:cubicBezTo>
                  <a:pt x="5383552" y="763968"/>
                  <a:pt x="5407111" y="632293"/>
                  <a:pt x="5454228" y="518707"/>
                </a:cubicBezTo>
                <a:cubicBezTo>
                  <a:pt x="5501345" y="405122"/>
                  <a:pt x="5564868" y="309626"/>
                  <a:pt x="5644799" y="232219"/>
                </a:cubicBezTo>
                <a:cubicBezTo>
                  <a:pt x="5724730" y="154812"/>
                  <a:pt x="5817281" y="96758"/>
                  <a:pt x="5922453" y="58054"/>
                </a:cubicBezTo>
                <a:cubicBezTo>
                  <a:pt x="6027625" y="19351"/>
                  <a:pt x="6138265" y="0"/>
                  <a:pt x="6254375" y="0"/>
                </a:cubicBezTo>
                <a:close/>
                <a:moveTo>
                  <a:pt x="673941" y="0"/>
                </a:moveTo>
                <a:cubicBezTo>
                  <a:pt x="791734" y="0"/>
                  <a:pt x="893540" y="12620"/>
                  <a:pt x="979360" y="37861"/>
                </a:cubicBezTo>
                <a:cubicBezTo>
                  <a:pt x="1065181" y="63103"/>
                  <a:pt x="1135856" y="90868"/>
                  <a:pt x="1191387" y="121158"/>
                </a:cubicBezTo>
                <a:lnTo>
                  <a:pt x="1077801" y="431625"/>
                </a:lnTo>
                <a:cubicBezTo>
                  <a:pt x="1029001" y="406384"/>
                  <a:pt x="974733" y="384087"/>
                  <a:pt x="914995" y="364736"/>
                </a:cubicBezTo>
                <a:cubicBezTo>
                  <a:pt x="855257" y="345384"/>
                  <a:pt x="783320" y="335708"/>
                  <a:pt x="699181" y="335708"/>
                </a:cubicBezTo>
                <a:cubicBezTo>
                  <a:pt x="604948" y="335708"/>
                  <a:pt x="537218" y="348749"/>
                  <a:pt x="495990" y="374832"/>
                </a:cubicBezTo>
                <a:cubicBezTo>
                  <a:pt x="454763" y="400915"/>
                  <a:pt x="434149" y="440880"/>
                  <a:pt x="434149" y="494728"/>
                </a:cubicBezTo>
                <a:cubicBezTo>
                  <a:pt x="434149" y="526700"/>
                  <a:pt x="441721" y="553624"/>
                  <a:pt x="456865" y="575500"/>
                </a:cubicBezTo>
                <a:cubicBezTo>
                  <a:pt x="472010" y="597376"/>
                  <a:pt x="493465" y="617148"/>
                  <a:pt x="521230" y="634817"/>
                </a:cubicBezTo>
                <a:cubicBezTo>
                  <a:pt x="548997" y="652486"/>
                  <a:pt x="580968" y="668472"/>
                  <a:pt x="617148" y="682775"/>
                </a:cubicBezTo>
                <a:cubicBezTo>
                  <a:pt x="653327" y="697079"/>
                  <a:pt x="693293" y="711803"/>
                  <a:pt x="737044" y="726948"/>
                </a:cubicBezTo>
                <a:cubicBezTo>
                  <a:pt x="827912" y="760603"/>
                  <a:pt x="907002" y="793837"/>
                  <a:pt x="974312" y="826650"/>
                </a:cubicBezTo>
                <a:cubicBezTo>
                  <a:pt x="1041622" y="859464"/>
                  <a:pt x="1097573" y="897746"/>
                  <a:pt x="1142166" y="941498"/>
                </a:cubicBezTo>
                <a:cubicBezTo>
                  <a:pt x="1186759" y="985250"/>
                  <a:pt x="1219993" y="1036574"/>
                  <a:pt x="1241869" y="1095470"/>
                </a:cubicBezTo>
                <a:cubicBezTo>
                  <a:pt x="1263745" y="1154366"/>
                  <a:pt x="1274683" y="1225883"/>
                  <a:pt x="1274683" y="1310020"/>
                </a:cubicBezTo>
                <a:cubicBezTo>
                  <a:pt x="1274683" y="1473247"/>
                  <a:pt x="1217469" y="1599874"/>
                  <a:pt x="1103042" y="1689901"/>
                </a:cubicBezTo>
                <a:cubicBezTo>
                  <a:pt x="988615" y="1779928"/>
                  <a:pt x="816133" y="1824942"/>
                  <a:pt x="585597" y="1824942"/>
                </a:cubicBezTo>
                <a:cubicBezTo>
                  <a:pt x="508190" y="1824942"/>
                  <a:pt x="438355" y="1820314"/>
                  <a:pt x="376093" y="1811059"/>
                </a:cubicBezTo>
                <a:cubicBezTo>
                  <a:pt x="313832" y="1801804"/>
                  <a:pt x="258722" y="1790446"/>
                  <a:pt x="210763" y="1776984"/>
                </a:cubicBezTo>
                <a:cubicBezTo>
                  <a:pt x="162805" y="1763522"/>
                  <a:pt x="121577" y="1749218"/>
                  <a:pt x="87081" y="1734073"/>
                </a:cubicBezTo>
                <a:cubicBezTo>
                  <a:pt x="52585" y="1718929"/>
                  <a:pt x="23557" y="1704625"/>
                  <a:pt x="0" y="1691163"/>
                </a:cubicBezTo>
                <a:lnTo>
                  <a:pt x="111061" y="1378172"/>
                </a:lnTo>
                <a:cubicBezTo>
                  <a:pt x="163225" y="1406779"/>
                  <a:pt x="227592" y="1432440"/>
                  <a:pt x="304157" y="1455158"/>
                </a:cubicBezTo>
                <a:cubicBezTo>
                  <a:pt x="380721" y="1477875"/>
                  <a:pt x="474535" y="1489233"/>
                  <a:pt x="585597" y="1489233"/>
                </a:cubicBezTo>
                <a:cubicBezTo>
                  <a:pt x="641127" y="1489233"/>
                  <a:pt x="686982" y="1484606"/>
                  <a:pt x="723162" y="1475351"/>
                </a:cubicBezTo>
                <a:cubicBezTo>
                  <a:pt x="759340" y="1466096"/>
                  <a:pt x="788368" y="1453475"/>
                  <a:pt x="810244" y="1437489"/>
                </a:cubicBezTo>
                <a:cubicBezTo>
                  <a:pt x="832120" y="1421503"/>
                  <a:pt x="847264" y="1402572"/>
                  <a:pt x="855678" y="1380696"/>
                </a:cubicBezTo>
                <a:cubicBezTo>
                  <a:pt x="864092" y="1358820"/>
                  <a:pt x="868299" y="1334420"/>
                  <a:pt x="868299" y="1307496"/>
                </a:cubicBezTo>
                <a:cubicBezTo>
                  <a:pt x="868299" y="1250283"/>
                  <a:pt x="841374" y="1202745"/>
                  <a:pt x="787526" y="1164883"/>
                </a:cubicBezTo>
                <a:cubicBezTo>
                  <a:pt x="733679" y="1127021"/>
                  <a:pt x="641127" y="1086215"/>
                  <a:pt x="509873" y="1042463"/>
                </a:cubicBezTo>
                <a:cubicBezTo>
                  <a:pt x="452658" y="1022270"/>
                  <a:pt x="395445" y="999132"/>
                  <a:pt x="338232" y="973050"/>
                </a:cubicBezTo>
                <a:cubicBezTo>
                  <a:pt x="281019" y="946967"/>
                  <a:pt x="229694" y="914153"/>
                  <a:pt x="184260" y="874609"/>
                </a:cubicBezTo>
                <a:cubicBezTo>
                  <a:pt x="138827" y="835064"/>
                  <a:pt x="101805" y="787106"/>
                  <a:pt x="73198" y="730734"/>
                </a:cubicBezTo>
                <a:cubicBezTo>
                  <a:pt x="44592" y="674362"/>
                  <a:pt x="30288" y="605789"/>
                  <a:pt x="30288" y="525017"/>
                </a:cubicBezTo>
                <a:cubicBezTo>
                  <a:pt x="30288" y="444246"/>
                  <a:pt x="45433" y="371467"/>
                  <a:pt x="75723" y="306681"/>
                </a:cubicBezTo>
                <a:cubicBezTo>
                  <a:pt x="106012" y="241895"/>
                  <a:pt x="148922" y="186785"/>
                  <a:pt x="204453" y="141350"/>
                </a:cubicBezTo>
                <a:cubicBezTo>
                  <a:pt x="259985" y="95916"/>
                  <a:pt x="327294" y="60999"/>
                  <a:pt x="406384" y="36599"/>
                </a:cubicBezTo>
                <a:cubicBezTo>
                  <a:pt x="485472" y="12199"/>
                  <a:pt x="574658" y="0"/>
                  <a:pt x="6739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546100" dist="3810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72762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C0DF062-8590-4447-A1DF-2DBB342589E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737271" y="3547111"/>
            <a:ext cx="1828800" cy="2606040"/>
          </a:xfrm>
          <a:custGeom>
            <a:avLst/>
            <a:gdLst>
              <a:gd name="connsiteX0" fmla="*/ 0 w 1828800"/>
              <a:gd name="connsiteY0" fmla="*/ 0 h 2606040"/>
              <a:gd name="connsiteX1" fmla="*/ 1828800 w 1828800"/>
              <a:gd name="connsiteY1" fmla="*/ 0 h 2606040"/>
              <a:gd name="connsiteX2" fmla="*/ 1828800 w 1828800"/>
              <a:gd name="connsiteY2" fmla="*/ 2606040 h 2606040"/>
              <a:gd name="connsiteX3" fmla="*/ 0 w 1828800"/>
              <a:gd name="connsiteY3" fmla="*/ 260604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2606040">
                <a:moveTo>
                  <a:pt x="0" y="0"/>
                </a:moveTo>
                <a:lnTo>
                  <a:pt x="1828800" y="0"/>
                </a:lnTo>
                <a:lnTo>
                  <a:pt x="1828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38100" dir="10800000" algn="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04B690F-DF02-45F9-9F96-92528DC46B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737271" y="704849"/>
            <a:ext cx="1828800" cy="2606040"/>
          </a:xfrm>
          <a:custGeom>
            <a:avLst/>
            <a:gdLst>
              <a:gd name="connsiteX0" fmla="*/ 0 w 1828800"/>
              <a:gd name="connsiteY0" fmla="*/ 0 h 2606040"/>
              <a:gd name="connsiteX1" fmla="*/ 1828800 w 1828800"/>
              <a:gd name="connsiteY1" fmla="*/ 0 h 2606040"/>
              <a:gd name="connsiteX2" fmla="*/ 1828800 w 1828800"/>
              <a:gd name="connsiteY2" fmla="*/ 2606040 h 2606040"/>
              <a:gd name="connsiteX3" fmla="*/ 0 w 1828800"/>
              <a:gd name="connsiteY3" fmla="*/ 260604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2606040">
                <a:moveTo>
                  <a:pt x="0" y="0"/>
                </a:moveTo>
                <a:lnTo>
                  <a:pt x="1828800" y="0"/>
                </a:lnTo>
                <a:lnTo>
                  <a:pt x="1828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38100" dir="10800000" algn="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9CB29B-984A-4C39-8401-D5972EA0F2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2421" y="3547111"/>
            <a:ext cx="1828800" cy="2606040"/>
          </a:xfrm>
          <a:custGeom>
            <a:avLst/>
            <a:gdLst>
              <a:gd name="connsiteX0" fmla="*/ 0 w 1828800"/>
              <a:gd name="connsiteY0" fmla="*/ 0 h 2606040"/>
              <a:gd name="connsiteX1" fmla="*/ 1828800 w 1828800"/>
              <a:gd name="connsiteY1" fmla="*/ 0 h 2606040"/>
              <a:gd name="connsiteX2" fmla="*/ 1828800 w 1828800"/>
              <a:gd name="connsiteY2" fmla="*/ 2606040 h 2606040"/>
              <a:gd name="connsiteX3" fmla="*/ 0 w 1828800"/>
              <a:gd name="connsiteY3" fmla="*/ 260604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2606040">
                <a:moveTo>
                  <a:pt x="0" y="0"/>
                </a:moveTo>
                <a:lnTo>
                  <a:pt x="1828800" y="0"/>
                </a:lnTo>
                <a:lnTo>
                  <a:pt x="1828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38100" dir="10800000" algn="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8957CF8-0403-4738-9431-634BBCAC727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22421" y="704849"/>
            <a:ext cx="1828800" cy="2606040"/>
          </a:xfrm>
          <a:custGeom>
            <a:avLst/>
            <a:gdLst>
              <a:gd name="connsiteX0" fmla="*/ 0 w 1828800"/>
              <a:gd name="connsiteY0" fmla="*/ 0 h 2606040"/>
              <a:gd name="connsiteX1" fmla="*/ 1828800 w 1828800"/>
              <a:gd name="connsiteY1" fmla="*/ 0 h 2606040"/>
              <a:gd name="connsiteX2" fmla="*/ 1828800 w 1828800"/>
              <a:gd name="connsiteY2" fmla="*/ 2606040 h 2606040"/>
              <a:gd name="connsiteX3" fmla="*/ 0 w 1828800"/>
              <a:gd name="connsiteY3" fmla="*/ 2606040 h 2606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2606040">
                <a:moveTo>
                  <a:pt x="0" y="0"/>
                </a:moveTo>
                <a:lnTo>
                  <a:pt x="1828800" y="0"/>
                </a:lnTo>
                <a:lnTo>
                  <a:pt x="1828800" y="2606040"/>
                </a:lnTo>
                <a:lnTo>
                  <a:pt x="0" y="26060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317500" dist="38100" dir="10800000" algn="r" rotWithShape="0">
              <a:prstClr val="black">
                <a:alpha val="1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2638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9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20BA9F1-F6B3-4A00-9FEE-C744CCEB9C9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7848600" cy="6858000"/>
          </a:xfrm>
          <a:custGeom>
            <a:avLst/>
            <a:gdLst>
              <a:gd name="connsiteX0" fmla="*/ 0 w 7848600"/>
              <a:gd name="connsiteY0" fmla="*/ 0 h 6858000"/>
              <a:gd name="connsiteX1" fmla="*/ 7848600 w 7848600"/>
              <a:gd name="connsiteY1" fmla="*/ 0 h 6858000"/>
              <a:gd name="connsiteX2" fmla="*/ 7848600 w 7848600"/>
              <a:gd name="connsiteY2" fmla="*/ 6858000 h 6858000"/>
              <a:gd name="connsiteX3" fmla="*/ 0 w 78486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8600" h="6858000">
                <a:moveTo>
                  <a:pt x="0" y="0"/>
                </a:moveTo>
                <a:lnTo>
                  <a:pt x="7848600" y="0"/>
                </a:lnTo>
                <a:lnTo>
                  <a:pt x="78486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8114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7FC192-13F0-4F46-9477-FB340E2B45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0037" y="1098222"/>
            <a:ext cx="4067118" cy="4739512"/>
          </a:xfrm>
          <a:prstGeom prst="rect">
            <a:avLst/>
          </a:prstGeom>
        </p:spPr>
      </p:pic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DD917135-6B2C-4343-BC5B-5C56AFE7826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19779171">
            <a:off x="7239767" y="1409874"/>
            <a:ext cx="2057321" cy="3474218"/>
          </a:xfrm>
          <a:custGeom>
            <a:avLst/>
            <a:gdLst>
              <a:gd name="connsiteX0" fmla="*/ 0 w 3282950"/>
              <a:gd name="connsiteY0" fmla="*/ 0 h 5377790"/>
              <a:gd name="connsiteX1" fmla="*/ 3282950 w 3282950"/>
              <a:gd name="connsiteY1" fmla="*/ 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0 w 3282950"/>
              <a:gd name="connsiteY0" fmla="*/ 0 h 5377790"/>
              <a:gd name="connsiteX1" fmla="*/ 3151272 w 3282950"/>
              <a:gd name="connsiteY1" fmla="*/ 2382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131678 w 3282950"/>
              <a:gd name="connsiteY0" fmla="*/ 0 h 5401610"/>
              <a:gd name="connsiteX1" fmla="*/ 3151272 w 3282950"/>
              <a:gd name="connsiteY1" fmla="*/ 47640 h 5401610"/>
              <a:gd name="connsiteX2" fmla="*/ 3282950 w 3282950"/>
              <a:gd name="connsiteY2" fmla="*/ 5401610 h 5401610"/>
              <a:gd name="connsiteX3" fmla="*/ 0 w 3282950"/>
              <a:gd name="connsiteY3" fmla="*/ 5401610 h 5401610"/>
              <a:gd name="connsiteX4" fmla="*/ 131678 w 3282950"/>
              <a:gd name="connsiteY4" fmla="*/ 0 h 5401610"/>
              <a:gd name="connsiteX0" fmla="*/ 99922 w 3282950"/>
              <a:gd name="connsiteY0" fmla="*/ 0 h 5437861"/>
              <a:gd name="connsiteX1" fmla="*/ 3151272 w 3282950"/>
              <a:gd name="connsiteY1" fmla="*/ 8389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6144 w 3282950"/>
              <a:gd name="connsiteY1" fmla="*/ 98645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47422 w 3282950"/>
              <a:gd name="connsiteY1" fmla="*/ 90467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41247"/>
              <a:gd name="connsiteY0" fmla="*/ 0 h 5448765"/>
              <a:gd name="connsiteX1" fmla="*/ 3118870 w 3241247"/>
              <a:gd name="connsiteY1" fmla="*/ 109071 h 5448765"/>
              <a:gd name="connsiteX2" fmla="*/ 3241247 w 3241247"/>
              <a:gd name="connsiteY2" fmla="*/ 5448765 h 5448765"/>
              <a:gd name="connsiteX3" fmla="*/ 0 w 3241247"/>
              <a:gd name="connsiteY3" fmla="*/ 5437861 h 5448765"/>
              <a:gd name="connsiteX4" fmla="*/ 99922 w 3241247"/>
              <a:gd name="connsiteY4" fmla="*/ 0 h 5448765"/>
              <a:gd name="connsiteX0" fmla="*/ 85256 w 3226581"/>
              <a:gd name="connsiteY0" fmla="*/ 0 h 5448765"/>
              <a:gd name="connsiteX1" fmla="*/ 3104204 w 3226581"/>
              <a:gd name="connsiteY1" fmla="*/ 109071 h 5448765"/>
              <a:gd name="connsiteX2" fmla="*/ 3226581 w 3226581"/>
              <a:gd name="connsiteY2" fmla="*/ 5448765 h 5448765"/>
              <a:gd name="connsiteX3" fmla="*/ 0 w 3226581"/>
              <a:gd name="connsiteY3" fmla="*/ 5412810 h 5448765"/>
              <a:gd name="connsiteX4" fmla="*/ 85256 w 3226581"/>
              <a:gd name="connsiteY4" fmla="*/ 0 h 544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6581" h="5448765">
                <a:moveTo>
                  <a:pt x="85256" y="0"/>
                </a:moveTo>
                <a:lnTo>
                  <a:pt x="3104204" y="109071"/>
                </a:lnTo>
                <a:cubicBezTo>
                  <a:pt x="3111220" y="126767"/>
                  <a:pt x="3171888" y="3672502"/>
                  <a:pt x="3226581" y="5448765"/>
                </a:cubicBezTo>
                <a:lnTo>
                  <a:pt x="0" y="5412810"/>
                </a:lnTo>
                <a:lnTo>
                  <a:pt x="8525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innerShdw blurRad="127000">
              <a:prstClr val="black"/>
            </a:innerShdw>
          </a:effectLst>
          <a:scene3d>
            <a:camera prst="perspectiveRelaxedModerately" fov="2400000">
              <a:rot lat="21004674" lon="20981195" rev="25907"/>
            </a:camera>
            <a:lightRig rig="threePt" dir="t"/>
          </a:scene3d>
          <a:sp3d prstMaterial="matte"/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d-ID" dirty="0"/>
              <a:t>Add Picture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AE9E54CB-AEC8-4A40-BC87-65BBE65668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 rot="19779171">
            <a:off x="5095035" y="1306954"/>
            <a:ext cx="2063798" cy="3485156"/>
          </a:xfrm>
          <a:custGeom>
            <a:avLst/>
            <a:gdLst>
              <a:gd name="connsiteX0" fmla="*/ 0 w 3282950"/>
              <a:gd name="connsiteY0" fmla="*/ 0 h 5377790"/>
              <a:gd name="connsiteX1" fmla="*/ 3282950 w 3282950"/>
              <a:gd name="connsiteY1" fmla="*/ 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0 w 3282950"/>
              <a:gd name="connsiteY0" fmla="*/ 0 h 5377790"/>
              <a:gd name="connsiteX1" fmla="*/ 3151272 w 3282950"/>
              <a:gd name="connsiteY1" fmla="*/ 2382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131678 w 3282950"/>
              <a:gd name="connsiteY0" fmla="*/ 0 h 5401610"/>
              <a:gd name="connsiteX1" fmla="*/ 3151272 w 3282950"/>
              <a:gd name="connsiteY1" fmla="*/ 47640 h 5401610"/>
              <a:gd name="connsiteX2" fmla="*/ 3282950 w 3282950"/>
              <a:gd name="connsiteY2" fmla="*/ 5401610 h 5401610"/>
              <a:gd name="connsiteX3" fmla="*/ 0 w 3282950"/>
              <a:gd name="connsiteY3" fmla="*/ 5401610 h 5401610"/>
              <a:gd name="connsiteX4" fmla="*/ 131678 w 3282950"/>
              <a:gd name="connsiteY4" fmla="*/ 0 h 5401610"/>
              <a:gd name="connsiteX0" fmla="*/ 99922 w 3282950"/>
              <a:gd name="connsiteY0" fmla="*/ 0 h 5437861"/>
              <a:gd name="connsiteX1" fmla="*/ 3151272 w 3282950"/>
              <a:gd name="connsiteY1" fmla="*/ 8389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6144 w 3282950"/>
              <a:gd name="connsiteY1" fmla="*/ 98645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47422 w 3282950"/>
              <a:gd name="connsiteY1" fmla="*/ 90467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41247"/>
              <a:gd name="connsiteY0" fmla="*/ 0 h 5448765"/>
              <a:gd name="connsiteX1" fmla="*/ 3118870 w 3241247"/>
              <a:gd name="connsiteY1" fmla="*/ 109071 h 5448765"/>
              <a:gd name="connsiteX2" fmla="*/ 3241247 w 3241247"/>
              <a:gd name="connsiteY2" fmla="*/ 5448765 h 5448765"/>
              <a:gd name="connsiteX3" fmla="*/ 0 w 3241247"/>
              <a:gd name="connsiteY3" fmla="*/ 5437861 h 5448765"/>
              <a:gd name="connsiteX4" fmla="*/ 99922 w 3241247"/>
              <a:gd name="connsiteY4" fmla="*/ 0 h 5448765"/>
              <a:gd name="connsiteX0" fmla="*/ 85256 w 3226581"/>
              <a:gd name="connsiteY0" fmla="*/ 0 h 5448765"/>
              <a:gd name="connsiteX1" fmla="*/ 3104204 w 3226581"/>
              <a:gd name="connsiteY1" fmla="*/ 109071 h 5448765"/>
              <a:gd name="connsiteX2" fmla="*/ 3226581 w 3226581"/>
              <a:gd name="connsiteY2" fmla="*/ 5448765 h 5448765"/>
              <a:gd name="connsiteX3" fmla="*/ 0 w 3226581"/>
              <a:gd name="connsiteY3" fmla="*/ 5412810 h 5448765"/>
              <a:gd name="connsiteX4" fmla="*/ 85256 w 3226581"/>
              <a:gd name="connsiteY4" fmla="*/ 0 h 544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6581" h="5448765">
                <a:moveTo>
                  <a:pt x="85256" y="0"/>
                </a:moveTo>
                <a:lnTo>
                  <a:pt x="3104204" y="109071"/>
                </a:lnTo>
                <a:cubicBezTo>
                  <a:pt x="3111220" y="126767"/>
                  <a:pt x="3171888" y="3672502"/>
                  <a:pt x="3226581" y="5448765"/>
                </a:cubicBezTo>
                <a:lnTo>
                  <a:pt x="0" y="5412810"/>
                </a:lnTo>
                <a:lnTo>
                  <a:pt x="8525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1574800" dir="1800000" sx="85000" sy="85000" algn="tl" rotWithShape="0">
              <a:prstClr val="black">
                <a:alpha val="20000"/>
              </a:prstClr>
            </a:outerShdw>
          </a:effectLst>
          <a:scene3d>
            <a:camera prst="perspectiveRelaxedModerately" fov="2400000">
              <a:rot lat="21004674" lon="20981195" rev="25907"/>
            </a:camera>
            <a:lightRig rig="threePt" dir="t"/>
          </a:scene3d>
          <a:sp3d prstMaterial="matte"/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Add Picture</a:t>
            </a:r>
            <a:endParaRPr lang="id-ID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F03A4D44-6FDC-4039-B394-CA706A91A8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19779171">
            <a:off x="9628359" y="1686422"/>
            <a:ext cx="2063798" cy="3485156"/>
          </a:xfrm>
          <a:custGeom>
            <a:avLst/>
            <a:gdLst>
              <a:gd name="connsiteX0" fmla="*/ 0 w 3282950"/>
              <a:gd name="connsiteY0" fmla="*/ 0 h 5377790"/>
              <a:gd name="connsiteX1" fmla="*/ 3282950 w 3282950"/>
              <a:gd name="connsiteY1" fmla="*/ 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0 w 3282950"/>
              <a:gd name="connsiteY0" fmla="*/ 0 h 5377790"/>
              <a:gd name="connsiteX1" fmla="*/ 3151272 w 3282950"/>
              <a:gd name="connsiteY1" fmla="*/ 23820 h 5377790"/>
              <a:gd name="connsiteX2" fmla="*/ 3282950 w 3282950"/>
              <a:gd name="connsiteY2" fmla="*/ 5377790 h 5377790"/>
              <a:gd name="connsiteX3" fmla="*/ 0 w 3282950"/>
              <a:gd name="connsiteY3" fmla="*/ 5377790 h 5377790"/>
              <a:gd name="connsiteX4" fmla="*/ 0 w 3282950"/>
              <a:gd name="connsiteY4" fmla="*/ 0 h 5377790"/>
              <a:gd name="connsiteX0" fmla="*/ 131678 w 3282950"/>
              <a:gd name="connsiteY0" fmla="*/ 0 h 5401610"/>
              <a:gd name="connsiteX1" fmla="*/ 3151272 w 3282950"/>
              <a:gd name="connsiteY1" fmla="*/ 47640 h 5401610"/>
              <a:gd name="connsiteX2" fmla="*/ 3282950 w 3282950"/>
              <a:gd name="connsiteY2" fmla="*/ 5401610 h 5401610"/>
              <a:gd name="connsiteX3" fmla="*/ 0 w 3282950"/>
              <a:gd name="connsiteY3" fmla="*/ 5401610 h 5401610"/>
              <a:gd name="connsiteX4" fmla="*/ 131678 w 3282950"/>
              <a:gd name="connsiteY4" fmla="*/ 0 h 5401610"/>
              <a:gd name="connsiteX0" fmla="*/ 99922 w 3282950"/>
              <a:gd name="connsiteY0" fmla="*/ 0 h 5437861"/>
              <a:gd name="connsiteX1" fmla="*/ 3151272 w 3282950"/>
              <a:gd name="connsiteY1" fmla="*/ 8389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6144 w 3282950"/>
              <a:gd name="connsiteY1" fmla="*/ 98645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47422 w 3282950"/>
              <a:gd name="connsiteY1" fmla="*/ 90467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82950"/>
              <a:gd name="connsiteY0" fmla="*/ 0 h 5437861"/>
              <a:gd name="connsiteX1" fmla="*/ 3118870 w 3282950"/>
              <a:gd name="connsiteY1" fmla="*/ 109071 h 5437861"/>
              <a:gd name="connsiteX2" fmla="*/ 3282950 w 3282950"/>
              <a:gd name="connsiteY2" fmla="*/ 5437861 h 5437861"/>
              <a:gd name="connsiteX3" fmla="*/ 0 w 3282950"/>
              <a:gd name="connsiteY3" fmla="*/ 5437861 h 5437861"/>
              <a:gd name="connsiteX4" fmla="*/ 99922 w 3282950"/>
              <a:gd name="connsiteY4" fmla="*/ 0 h 5437861"/>
              <a:gd name="connsiteX0" fmla="*/ 99922 w 3241247"/>
              <a:gd name="connsiteY0" fmla="*/ 0 h 5448765"/>
              <a:gd name="connsiteX1" fmla="*/ 3118870 w 3241247"/>
              <a:gd name="connsiteY1" fmla="*/ 109071 h 5448765"/>
              <a:gd name="connsiteX2" fmla="*/ 3241247 w 3241247"/>
              <a:gd name="connsiteY2" fmla="*/ 5448765 h 5448765"/>
              <a:gd name="connsiteX3" fmla="*/ 0 w 3241247"/>
              <a:gd name="connsiteY3" fmla="*/ 5437861 h 5448765"/>
              <a:gd name="connsiteX4" fmla="*/ 99922 w 3241247"/>
              <a:gd name="connsiteY4" fmla="*/ 0 h 5448765"/>
              <a:gd name="connsiteX0" fmla="*/ 85256 w 3226581"/>
              <a:gd name="connsiteY0" fmla="*/ 0 h 5448765"/>
              <a:gd name="connsiteX1" fmla="*/ 3104204 w 3226581"/>
              <a:gd name="connsiteY1" fmla="*/ 109071 h 5448765"/>
              <a:gd name="connsiteX2" fmla="*/ 3226581 w 3226581"/>
              <a:gd name="connsiteY2" fmla="*/ 5448765 h 5448765"/>
              <a:gd name="connsiteX3" fmla="*/ 0 w 3226581"/>
              <a:gd name="connsiteY3" fmla="*/ 5412810 h 5448765"/>
              <a:gd name="connsiteX4" fmla="*/ 85256 w 3226581"/>
              <a:gd name="connsiteY4" fmla="*/ 0 h 5448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6581" h="5448765">
                <a:moveTo>
                  <a:pt x="85256" y="0"/>
                </a:moveTo>
                <a:lnTo>
                  <a:pt x="3104204" y="109071"/>
                </a:lnTo>
                <a:cubicBezTo>
                  <a:pt x="3111220" y="126767"/>
                  <a:pt x="3171888" y="3672502"/>
                  <a:pt x="3226581" y="5448765"/>
                </a:cubicBezTo>
                <a:lnTo>
                  <a:pt x="0" y="5412810"/>
                </a:lnTo>
                <a:lnTo>
                  <a:pt x="8525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1270000" dist="1574800" dir="5580000" sx="85000" sy="85000" algn="tl" rotWithShape="0">
              <a:prstClr val="black">
                <a:alpha val="20000"/>
              </a:prstClr>
            </a:outerShdw>
          </a:effectLst>
          <a:scene3d>
            <a:camera prst="perspectiveRelaxedModerately" fov="2400000">
              <a:rot lat="21004674" lon="20981195" rev="25907"/>
            </a:camera>
            <a:lightRig rig="threePt" dir="t"/>
          </a:scene3d>
          <a:sp3d prstMaterial="matte"/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id-ID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17307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8FD8D14E-F944-4F31-9D6A-3CCA745EE33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44940" y="1731100"/>
            <a:ext cx="1872384" cy="3320614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0630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FBF669-CBE6-42FA-BA06-A8EC33CAE2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0000">
            <a:off x="7909066" y="2456713"/>
            <a:ext cx="2058604" cy="4016736"/>
          </a:xfrm>
          <a:prstGeom prst="rect">
            <a:avLst/>
          </a:prstGeom>
          <a:effectLst>
            <a:outerShdw blurRad="1270000" dist="444500" dir="3900000" algn="t" rotWithShape="0">
              <a:prstClr val="black">
                <a:alpha val="15000"/>
              </a:prstClr>
            </a:outerShdw>
          </a:effectLst>
        </p:spPr>
      </p:pic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8FD8D14E-F944-4F31-9D6A-3CCA745EE33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900000">
            <a:off x="8087514" y="2937575"/>
            <a:ext cx="1701708" cy="301792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Add Picture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B43F8-0F23-469F-B1D3-505D770EF2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000">
            <a:off x="2224331" y="2456714"/>
            <a:ext cx="2058604" cy="4016736"/>
          </a:xfrm>
          <a:prstGeom prst="rect">
            <a:avLst/>
          </a:prstGeom>
          <a:effectLst>
            <a:outerShdw blurRad="1270000" dist="444500" dir="6960000" algn="t" rotWithShape="0">
              <a:prstClr val="black">
                <a:alpha val="15000"/>
              </a:prstClr>
            </a:outerShdw>
          </a:effectLst>
        </p:spPr>
      </p:pic>
      <p:sp>
        <p:nvSpPr>
          <p:cNvPr id="6" name="Picture Placeholder 17">
            <a:extLst>
              <a:ext uri="{FF2B5EF4-FFF2-40B4-BE49-F238E27FC236}">
                <a16:creationId xmlns:a16="http://schemas.microsoft.com/office/drawing/2014/main" id="{EE741120-A601-4EA8-8821-39821A6B7300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 rot="20700000">
            <a:off x="2402779" y="2937576"/>
            <a:ext cx="1701708" cy="301792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8DE1E3-2D9A-4271-8F1D-0805B070A6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6699" y="2018563"/>
            <a:ext cx="2058604" cy="4016736"/>
          </a:xfrm>
          <a:prstGeom prst="rect">
            <a:avLst/>
          </a:prstGeom>
          <a:effectLst>
            <a:outerShdw blurRad="1270000" dist="444500" dir="4680000" algn="t" rotWithShape="0">
              <a:prstClr val="black">
                <a:alpha val="10000"/>
              </a:prstClr>
            </a:outerShdw>
          </a:effectLst>
        </p:spPr>
      </p:pic>
      <p:sp>
        <p:nvSpPr>
          <p:cNvPr id="8" name="Picture Placeholder 17">
            <a:extLst>
              <a:ext uri="{FF2B5EF4-FFF2-40B4-BE49-F238E27FC236}">
                <a16:creationId xmlns:a16="http://schemas.microsoft.com/office/drawing/2014/main" id="{8D7B144C-07E8-4277-BF1B-AFBA9543374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245147" y="2480375"/>
            <a:ext cx="1701708" cy="3017926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109043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76B391-3652-4E6E-A44C-D8C87FA639E9}"/>
              </a:ext>
            </a:extLst>
          </p:cNvPr>
          <p:cNvSpPr/>
          <p:nvPr userDrawn="1"/>
        </p:nvSpPr>
        <p:spPr>
          <a:xfrm>
            <a:off x="667905" y="685800"/>
            <a:ext cx="6380595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62EBD90-79DF-417E-84E8-7160036848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48400" y="1877970"/>
            <a:ext cx="4552950" cy="2857500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1143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62887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96057E-1BF6-46A5-98E6-EF6E14F44E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306" y="2735937"/>
            <a:ext cx="5197366" cy="2910126"/>
          </a:xfrm>
          <a:prstGeom prst="rect">
            <a:avLst/>
          </a:prstGeom>
          <a:effectLst>
            <a:outerShdw blurRad="1270000" dist="1028700" dir="7380000" algn="tl" rotWithShape="0">
              <a:prstClr val="black">
                <a:alpha val="20000"/>
              </a:prstClr>
            </a:outerShdw>
          </a:effectLst>
        </p:spPr>
      </p:pic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62EBD90-79DF-417E-84E8-7160036848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82281" y="2929062"/>
            <a:ext cx="3631710" cy="2279316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1143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72AEA46-AFB9-4BCD-BF12-719BB82667A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17842" y="1201299"/>
            <a:ext cx="3631710" cy="2279316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876300" dist="533400" dir="8100000" algn="tr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15B494-FF27-4537-9BB2-F0F73C103D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406672" y="3218154"/>
            <a:ext cx="3631710" cy="2279316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127000" dir="13080000" algn="tr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90207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29B967-0930-4D4A-BA5E-EB8DFA608A03}"/>
              </a:ext>
            </a:extLst>
          </p:cNvPr>
          <p:cNvSpPr/>
          <p:nvPr userDrawn="1"/>
        </p:nvSpPr>
        <p:spPr>
          <a:xfrm>
            <a:off x="6096000" y="685800"/>
            <a:ext cx="5468112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96057E-1BF6-46A5-98E6-EF6E14F44E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286" y="905124"/>
            <a:ext cx="4507540" cy="2523876"/>
          </a:xfrm>
          <a:prstGeom prst="rect">
            <a:avLst/>
          </a:prstGeom>
          <a:effectLst>
            <a:outerShdw blurRad="1270000" dist="1028700" dir="9120000" algn="tl" rotWithShape="0">
              <a:prstClr val="black">
                <a:alpha val="15000"/>
              </a:prstClr>
            </a:outerShdw>
          </a:effectLst>
        </p:spPr>
      </p:pic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62EBD90-79DF-417E-84E8-7160036848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255212" y="1094486"/>
            <a:ext cx="3149688" cy="1976792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1143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7A8CB6-CE1B-4432-B214-B29FF2D5FC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86" y="905124"/>
            <a:ext cx="4507540" cy="2523876"/>
          </a:xfrm>
          <a:prstGeom prst="rect">
            <a:avLst/>
          </a:prstGeom>
          <a:effectLst>
            <a:outerShdw blurRad="1270000" dist="1028700" dir="9120000" algn="tl" rotWithShape="0">
              <a:prstClr val="black">
                <a:alpha val="15000"/>
              </a:prstClr>
            </a:outerShdw>
          </a:effectLst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4F5E2570-A507-4F41-9EF8-6C9C8721B2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806912" y="1094486"/>
            <a:ext cx="3149688" cy="1976792"/>
          </a:xfrm>
          <a:custGeom>
            <a:avLst/>
            <a:gdLst>
              <a:gd name="connsiteX0" fmla="*/ 0 w 4552950"/>
              <a:gd name="connsiteY0" fmla="*/ 0 h 2857500"/>
              <a:gd name="connsiteX1" fmla="*/ 4552950 w 4552950"/>
              <a:gd name="connsiteY1" fmla="*/ 0 h 2857500"/>
              <a:gd name="connsiteX2" fmla="*/ 4552950 w 4552950"/>
              <a:gd name="connsiteY2" fmla="*/ 2857500 h 2857500"/>
              <a:gd name="connsiteX3" fmla="*/ 0 w 4552950"/>
              <a:gd name="connsiteY3" fmla="*/ 2857500 h 285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2950" h="2857500">
                <a:moveTo>
                  <a:pt x="0" y="0"/>
                </a:moveTo>
                <a:lnTo>
                  <a:pt x="4552950" y="0"/>
                </a:lnTo>
                <a:lnTo>
                  <a:pt x="4552950" y="285750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114300">
              <a:prstClr val="black">
                <a:alpha val="40000"/>
              </a:prstClr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latin typeface="+mn-lt"/>
              </a:defRPr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204848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8" grpId="0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18">
            <a:extLst>
              <a:ext uri="{FF2B5EF4-FFF2-40B4-BE49-F238E27FC236}">
                <a16:creationId xmlns:a16="http://schemas.microsoft.com/office/drawing/2014/main" id="{F57E85E6-42D1-4868-B334-21ACDFB8C0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60304" y="2318858"/>
            <a:ext cx="4671392" cy="4539142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38100" dir="5400000" algn="t" rotWithShape="0">
              <a:schemeClr val="bg1">
                <a:lumMod val="50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Add Picture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96BF26-84E7-4C17-A69C-DD69AB585C53}"/>
              </a:ext>
            </a:extLst>
          </p:cNvPr>
          <p:cNvGrpSpPr/>
          <p:nvPr userDrawn="1"/>
        </p:nvGrpSpPr>
        <p:grpSpPr>
          <a:xfrm>
            <a:off x="3760317" y="2016312"/>
            <a:ext cx="4671366" cy="302546"/>
            <a:chOff x="3179886" y="2083564"/>
            <a:chExt cx="5702858" cy="369350"/>
          </a:xfrm>
          <a:effectLst/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6711E42-431D-42E8-88C7-9F46785AE12A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39" name="Round Same Side Corner Rectangle 1">
                <a:extLst>
                  <a:ext uri="{FF2B5EF4-FFF2-40B4-BE49-F238E27FC236}">
                    <a16:creationId xmlns:a16="http://schemas.microsoft.com/office/drawing/2014/main" id="{CFF10A0F-8810-424A-A9E3-854BB2A1D4BA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tx1">
                  <a:lumMod val="75000"/>
                  <a:lumOff val="25000"/>
                  <a:alpha val="7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EA3A100E-20A4-4ABE-A222-B286AEF02D63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0E83E2E4-1D04-48AF-AE3D-6F3BA72A4D6B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D72FF13-36C5-41CC-933F-D737BC06815E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9680BC9E-DE49-4BCF-ACAD-91124B7B38B8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38" name="Rounded Rectangle 23">
              <a:extLst>
                <a:ext uri="{FF2B5EF4-FFF2-40B4-BE49-F238E27FC236}">
                  <a16:creationId xmlns:a16="http://schemas.microsoft.com/office/drawing/2014/main" id="{CA5717E0-C41D-45CA-A502-E90A96CB8707}"/>
                </a:ext>
              </a:extLst>
            </p:cNvPr>
            <p:cNvSpPr/>
            <p:nvPr/>
          </p:nvSpPr>
          <p:spPr>
            <a:xfrm>
              <a:off x="3965020" y="2182834"/>
              <a:ext cx="4576872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IN" sz="600" dirty="0">
                <a:solidFill>
                  <a:schemeClr val="bg1">
                    <a:lumMod val="75000"/>
                  </a:schemeClr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196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8">
            <a:extLst>
              <a:ext uri="{FF2B5EF4-FFF2-40B4-BE49-F238E27FC236}">
                <a16:creationId xmlns:a16="http://schemas.microsoft.com/office/drawing/2014/main" id="{EC80A39C-C881-4510-9FAF-C2669ECCE79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3577" y="2781531"/>
            <a:ext cx="3031256" cy="1714038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495300" dist="38100" dir="5400000" algn="t" rotWithShape="0">
              <a:schemeClr val="bg1">
                <a:lumMod val="75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Add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A962BA-2CAA-4B18-8BCB-79628636991E}"/>
              </a:ext>
            </a:extLst>
          </p:cNvPr>
          <p:cNvGrpSpPr/>
          <p:nvPr userDrawn="1"/>
        </p:nvGrpSpPr>
        <p:grpSpPr>
          <a:xfrm>
            <a:off x="893726" y="2585149"/>
            <a:ext cx="3032156" cy="196382"/>
            <a:chOff x="3179886" y="2083564"/>
            <a:chExt cx="5702858" cy="369350"/>
          </a:xfrm>
        </p:grpSpPr>
        <p:sp>
          <p:nvSpPr>
            <p:cNvPr id="5" name="Round Same Side Corner Rectangle 35">
              <a:extLst>
                <a:ext uri="{FF2B5EF4-FFF2-40B4-BE49-F238E27FC236}">
                  <a16:creationId xmlns:a16="http://schemas.microsoft.com/office/drawing/2014/main" id="{32BB38E2-FFD4-48A9-838F-5755A2DC9212}"/>
                </a:ext>
              </a:extLst>
            </p:cNvPr>
            <p:cNvSpPr/>
            <p:nvPr/>
          </p:nvSpPr>
          <p:spPr>
            <a:xfrm>
              <a:off x="3179886" y="2083564"/>
              <a:ext cx="5702858" cy="369350"/>
            </a:xfrm>
            <a:prstGeom prst="round2SameRect">
              <a:avLst>
                <a:gd name="adj1" fmla="val 14928"/>
                <a:gd name="adj2" fmla="val 0"/>
              </a:avLst>
            </a:prstGeom>
            <a:solidFill>
              <a:schemeClr val="tx1">
                <a:lumMod val="75000"/>
                <a:lumOff val="25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82C486-1653-41C5-BA12-3661AD5D3493}"/>
                </a:ext>
              </a:extLst>
            </p:cNvPr>
            <p:cNvGrpSpPr/>
            <p:nvPr/>
          </p:nvGrpSpPr>
          <p:grpSpPr>
            <a:xfrm>
              <a:off x="3382010" y="2233949"/>
              <a:ext cx="341854" cy="82531"/>
              <a:chOff x="3382010" y="2233949"/>
              <a:chExt cx="341854" cy="82531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4BB237C4-D442-4BF8-AD0E-8A4A180178D4}"/>
                  </a:ext>
                </a:extLst>
              </p:cNvPr>
              <p:cNvSpPr/>
              <p:nvPr/>
            </p:nvSpPr>
            <p:spPr>
              <a:xfrm>
                <a:off x="3382010" y="2233949"/>
                <a:ext cx="82531" cy="825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85A78619-D989-4DAC-A4B9-494D0145CD59}"/>
                  </a:ext>
                </a:extLst>
              </p:cNvPr>
              <p:cNvSpPr/>
              <p:nvPr/>
            </p:nvSpPr>
            <p:spPr>
              <a:xfrm>
                <a:off x="3511671" y="2233949"/>
                <a:ext cx="82531" cy="8253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94100C8-737B-44A3-8465-99925884D23E}"/>
                  </a:ext>
                </a:extLst>
              </p:cNvPr>
              <p:cNvSpPr/>
              <p:nvPr/>
            </p:nvSpPr>
            <p:spPr>
              <a:xfrm>
                <a:off x="3641333" y="2233949"/>
                <a:ext cx="82531" cy="8253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0B7FB4-5D57-4F51-AB51-36B83CCA371D}"/>
              </a:ext>
            </a:extLst>
          </p:cNvPr>
          <p:cNvGrpSpPr/>
          <p:nvPr userDrawn="1"/>
        </p:nvGrpSpPr>
        <p:grpSpPr>
          <a:xfrm>
            <a:off x="8269605" y="2585149"/>
            <a:ext cx="3032156" cy="196382"/>
            <a:chOff x="3179886" y="2083564"/>
            <a:chExt cx="5702858" cy="369350"/>
          </a:xfrm>
        </p:grpSpPr>
        <p:sp>
          <p:nvSpPr>
            <p:cNvPr id="11" name="Round Same Side Corner Rectangle 67">
              <a:extLst>
                <a:ext uri="{FF2B5EF4-FFF2-40B4-BE49-F238E27FC236}">
                  <a16:creationId xmlns:a16="http://schemas.microsoft.com/office/drawing/2014/main" id="{A151352A-EDF3-4165-B5CC-0EE7B7F08DC0}"/>
                </a:ext>
              </a:extLst>
            </p:cNvPr>
            <p:cNvSpPr/>
            <p:nvPr/>
          </p:nvSpPr>
          <p:spPr>
            <a:xfrm>
              <a:off x="3179886" y="2083564"/>
              <a:ext cx="5702858" cy="369350"/>
            </a:xfrm>
            <a:prstGeom prst="round2SameRect">
              <a:avLst>
                <a:gd name="adj1" fmla="val 14928"/>
                <a:gd name="adj2" fmla="val 0"/>
              </a:avLst>
            </a:prstGeom>
            <a:solidFill>
              <a:schemeClr val="tx1">
                <a:lumMod val="75000"/>
                <a:lumOff val="25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B6E7CC1-2129-4694-BBC1-F75410C1C31B}"/>
                </a:ext>
              </a:extLst>
            </p:cNvPr>
            <p:cNvGrpSpPr/>
            <p:nvPr/>
          </p:nvGrpSpPr>
          <p:grpSpPr>
            <a:xfrm>
              <a:off x="3382010" y="2233949"/>
              <a:ext cx="341854" cy="82531"/>
              <a:chOff x="3382010" y="2233949"/>
              <a:chExt cx="341854" cy="82531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AC2771E-E63A-4576-9049-2731FD0E0E14}"/>
                  </a:ext>
                </a:extLst>
              </p:cNvPr>
              <p:cNvSpPr/>
              <p:nvPr/>
            </p:nvSpPr>
            <p:spPr>
              <a:xfrm>
                <a:off x="3382010" y="2233949"/>
                <a:ext cx="82531" cy="825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7C5693BF-D68F-46F8-BDE4-F8821354BEDE}"/>
                  </a:ext>
                </a:extLst>
              </p:cNvPr>
              <p:cNvSpPr/>
              <p:nvPr/>
            </p:nvSpPr>
            <p:spPr>
              <a:xfrm>
                <a:off x="3511671" y="2233949"/>
                <a:ext cx="82531" cy="8253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BF650C5-4BDF-40A1-A65A-F01AB6DFE6AD}"/>
                  </a:ext>
                </a:extLst>
              </p:cNvPr>
              <p:cNvSpPr/>
              <p:nvPr/>
            </p:nvSpPr>
            <p:spPr>
              <a:xfrm>
                <a:off x="3641333" y="2233949"/>
                <a:ext cx="82531" cy="8253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sp>
        <p:nvSpPr>
          <p:cNvPr id="16" name="Picture Placeholder 18">
            <a:extLst>
              <a:ext uri="{FF2B5EF4-FFF2-40B4-BE49-F238E27FC236}">
                <a16:creationId xmlns:a16="http://schemas.microsoft.com/office/drawing/2014/main" id="{2A98C658-7A6D-4EDA-A17C-9CAD894EB0F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267018" y="2781531"/>
            <a:ext cx="3031256" cy="1714038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495300" dist="38100" dir="5400000" algn="t" rotWithShape="0">
              <a:schemeClr val="bg1">
                <a:lumMod val="75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Add Picture</a:t>
            </a:r>
          </a:p>
        </p:txBody>
      </p:sp>
      <p:sp>
        <p:nvSpPr>
          <p:cNvPr id="17" name="Picture Placeholder 18">
            <a:extLst>
              <a:ext uri="{FF2B5EF4-FFF2-40B4-BE49-F238E27FC236}">
                <a16:creationId xmlns:a16="http://schemas.microsoft.com/office/drawing/2014/main" id="{CB88F19E-B055-49E1-976A-416266B2DAC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760304" y="2318858"/>
            <a:ext cx="4671392" cy="2639384"/>
          </a:xfrm>
          <a:custGeom>
            <a:avLst/>
            <a:gdLst>
              <a:gd name="connsiteX0" fmla="*/ 0 w 1866900"/>
              <a:gd name="connsiteY0" fmla="*/ 0 h 3308555"/>
              <a:gd name="connsiteX1" fmla="*/ 1866900 w 1866900"/>
              <a:gd name="connsiteY1" fmla="*/ 0 h 3308555"/>
              <a:gd name="connsiteX2" fmla="*/ 1866900 w 1866900"/>
              <a:gd name="connsiteY2" fmla="*/ 3308555 h 3308555"/>
              <a:gd name="connsiteX3" fmla="*/ 0 w 1866900"/>
              <a:gd name="connsiteY3" fmla="*/ 3308555 h 3308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6900" h="3308555">
                <a:moveTo>
                  <a:pt x="0" y="0"/>
                </a:moveTo>
                <a:lnTo>
                  <a:pt x="1866900" y="0"/>
                </a:lnTo>
                <a:lnTo>
                  <a:pt x="1866900" y="3308555"/>
                </a:lnTo>
                <a:lnTo>
                  <a:pt x="0" y="33085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270000" dist="38100" dir="5400000" algn="t" rotWithShape="0">
              <a:schemeClr val="bg1">
                <a:lumMod val="50000"/>
                <a:alpha val="37000"/>
              </a:schemeClr>
            </a:outerShdw>
          </a:effectLst>
        </p:spPr>
        <p:txBody>
          <a:bodyPr wrap="square">
            <a:noAutofit/>
          </a:bodyPr>
          <a:lstStyle>
            <a:lvl1pPr marL="0" indent="0" algn="ctr">
              <a:buFontTx/>
              <a:buNone/>
              <a:defRPr sz="16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IN" dirty="0"/>
              <a:t>Add Picture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A1712D-3FD6-4903-B500-FD6BEB0CFA9C}"/>
              </a:ext>
            </a:extLst>
          </p:cNvPr>
          <p:cNvGrpSpPr/>
          <p:nvPr userDrawn="1"/>
        </p:nvGrpSpPr>
        <p:grpSpPr>
          <a:xfrm>
            <a:off x="3760317" y="2016312"/>
            <a:ext cx="4671366" cy="302546"/>
            <a:chOff x="3179886" y="2083564"/>
            <a:chExt cx="5702858" cy="369350"/>
          </a:xfrm>
          <a:effectLst/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F113239-37E8-4465-BE61-906F98E3D832}"/>
                </a:ext>
              </a:extLst>
            </p:cNvPr>
            <p:cNvGrpSpPr/>
            <p:nvPr/>
          </p:nvGrpSpPr>
          <p:grpSpPr>
            <a:xfrm>
              <a:off x="3179886" y="2083564"/>
              <a:ext cx="5702858" cy="369350"/>
              <a:chOff x="3179886" y="2083564"/>
              <a:chExt cx="5702858" cy="369350"/>
            </a:xfrm>
          </p:grpSpPr>
          <p:sp>
            <p:nvSpPr>
              <p:cNvPr id="21" name="Round Same Side Corner Rectangle 1">
                <a:extLst>
                  <a:ext uri="{FF2B5EF4-FFF2-40B4-BE49-F238E27FC236}">
                    <a16:creationId xmlns:a16="http://schemas.microsoft.com/office/drawing/2014/main" id="{1ACF2853-9A80-4083-8290-D4458412DF61}"/>
                  </a:ext>
                </a:extLst>
              </p:cNvPr>
              <p:cNvSpPr/>
              <p:nvPr/>
            </p:nvSpPr>
            <p:spPr>
              <a:xfrm>
                <a:off x="3179886" y="2083564"/>
                <a:ext cx="5702858" cy="369350"/>
              </a:xfrm>
              <a:prstGeom prst="round2SameRect">
                <a:avLst>
                  <a:gd name="adj1" fmla="val 14928"/>
                  <a:gd name="adj2" fmla="val 0"/>
                </a:avLst>
              </a:prstGeom>
              <a:solidFill>
                <a:schemeClr val="tx1">
                  <a:lumMod val="75000"/>
                  <a:lumOff val="25000"/>
                  <a:alpha val="7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86E7B65-7412-4D97-94D2-625C63F84CBF}"/>
                  </a:ext>
                </a:extLst>
              </p:cNvPr>
              <p:cNvGrpSpPr/>
              <p:nvPr/>
            </p:nvGrpSpPr>
            <p:grpSpPr>
              <a:xfrm>
                <a:off x="3382010" y="2233949"/>
                <a:ext cx="341854" cy="82531"/>
                <a:chOff x="3382010" y="2233949"/>
                <a:chExt cx="341854" cy="82531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074A664-02D7-4C91-AD35-CDC2B86D8025}"/>
                    </a:ext>
                  </a:extLst>
                </p:cNvPr>
                <p:cNvSpPr/>
                <p:nvPr/>
              </p:nvSpPr>
              <p:spPr>
                <a:xfrm>
                  <a:off x="3382010" y="2233949"/>
                  <a:ext cx="82531" cy="8253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EE7F7C1-1B4F-44CD-9BED-E5D33DD220FF}"/>
                    </a:ext>
                  </a:extLst>
                </p:cNvPr>
                <p:cNvSpPr/>
                <p:nvPr/>
              </p:nvSpPr>
              <p:spPr>
                <a:xfrm>
                  <a:off x="3511671" y="2233949"/>
                  <a:ext cx="82531" cy="82531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202F2ED3-08B1-4458-8A7E-6D7479FB4173}"/>
                    </a:ext>
                  </a:extLst>
                </p:cNvPr>
                <p:cNvSpPr/>
                <p:nvPr/>
              </p:nvSpPr>
              <p:spPr>
                <a:xfrm>
                  <a:off x="3641333" y="2233949"/>
                  <a:ext cx="82531" cy="8253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dirty="0"/>
                </a:p>
              </p:txBody>
            </p:sp>
          </p:grpSp>
        </p:grpSp>
        <p:sp>
          <p:nvSpPr>
            <p:cNvPr id="20" name="Rounded Rectangle 23">
              <a:extLst>
                <a:ext uri="{FF2B5EF4-FFF2-40B4-BE49-F238E27FC236}">
                  <a16:creationId xmlns:a16="http://schemas.microsoft.com/office/drawing/2014/main" id="{01C6AD27-04D4-43EB-83DE-03178179A081}"/>
                </a:ext>
              </a:extLst>
            </p:cNvPr>
            <p:cNvSpPr/>
            <p:nvPr/>
          </p:nvSpPr>
          <p:spPr>
            <a:xfrm>
              <a:off x="3965020" y="2182834"/>
              <a:ext cx="4576872" cy="184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IN" sz="600" dirty="0">
                <a:solidFill>
                  <a:schemeClr val="bg1">
                    <a:lumMod val="75000"/>
                  </a:schemeClr>
                </a:solidFill>
                <a:latin typeface="Ubuntu" panose="020B05040306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282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F032996-E01E-483F-AA8F-7E987E9DAD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19600" y="685800"/>
            <a:ext cx="7162800" cy="5486400"/>
          </a:xfrm>
          <a:custGeom>
            <a:avLst/>
            <a:gdLst>
              <a:gd name="connsiteX0" fmla="*/ 0 w 7162800"/>
              <a:gd name="connsiteY0" fmla="*/ 0 h 5486400"/>
              <a:gd name="connsiteX1" fmla="*/ 7162800 w 7162800"/>
              <a:gd name="connsiteY1" fmla="*/ 0 h 5486400"/>
              <a:gd name="connsiteX2" fmla="*/ 7162800 w 7162800"/>
              <a:gd name="connsiteY2" fmla="*/ 5486400 h 5486400"/>
              <a:gd name="connsiteX3" fmla="*/ 0 w 7162800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2800" h="5486400">
                <a:moveTo>
                  <a:pt x="0" y="0"/>
                </a:moveTo>
                <a:lnTo>
                  <a:pt x="7162800" y="0"/>
                </a:lnTo>
                <a:lnTo>
                  <a:pt x="7162800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</a:p>
        </p:txBody>
      </p:sp>
    </p:spTree>
    <p:extLst>
      <p:ext uri="{BB962C8B-B14F-4D97-AF65-F5344CB8AC3E}">
        <p14:creationId xmlns:p14="http://schemas.microsoft.com/office/powerpoint/2010/main" val="337350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04683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39_Custom Layou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8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36905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769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2323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6876865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529960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67DD9C-FCFC-4C27-B986-DAB86532F264}"/>
              </a:ext>
            </a:extLst>
          </p:cNvPr>
          <p:cNvSpPr txBox="1"/>
          <p:nvPr userDrawn="1"/>
        </p:nvSpPr>
        <p:spPr>
          <a:xfrm rot="10800000" flipV="1">
            <a:off x="580793" y="6489945"/>
            <a:ext cx="529808" cy="2616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l"/>
            <a:fld id="{260E2A6B-A809-4840-BF14-8648BC0BDF87}" type="slidenum">
              <a:rPr lang="id-ID" sz="1050" i="0" smtClean="0">
                <a:solidFill>
                  <a:schemeClr val="bg1">
                    <a:lumMod val="75000"/>
                  </a:schemeClr>
                </a:solidFill>
                <a:latin typeface="Ubuntu" panose="020B0504030602030204" pitchFamily="34" charset="0"/>
                <a:ea typeface="Lato" panose="020F0502020204030203" pitchFamily="34" charset="0"/>
                <a:cs typeface="Segoe UI" panose="020B0502040204020203" pitchFamily="34" charset="0"/>
              </a:rPr>
              <a:pPr algn="l"/>
              <a:t>‹#›</a:t>
            </a:fld>
            <a:endParaRPr lang="id-ID" sz="2000" i="0" dirty="0">
              <a:solidFill>
                <a:schemeClr val="bg1">
                  <a:lumMod val="75000"/>
                </a:schemeClr>
              </a:solidFill>
              <a:latin typeface="Ubuntu" panose="020B0504030602030204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DE6B5-AC8C-4DA3-B247-AE6D1847EC8D}"/>
              </a:ext>
            </a:extLst>
          </p:cNvPr>
          <p:cNvSpPr txBox="1"/>
          <p:nvPr userDrawn="1"/>
        </p:nvSpPr>
        <p:spPr>
          <a:xfrm>
            <a:off x="10603048" y="6493792"/>
            <a:ext cx="1481496" cy="253916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Ubuntu" panose="020B0504030602030204" pitchFamily="34" charset="0"/>
                <a:ea typeface="Lato" panose="020F0502020204030203" pitchFamily="34" charset="0"/>
                <a:cs typeface="Segoe UI" panose="020B0502040204020203" pitchFamily="34" charset="0"/>
              </a:rPr>
              <a:t>WWW.WEBSITE.COM</a:t>
            </a:r>
            <a:endParaRPr lang="id-ID" sz="1050" dirty="0">
              <a:solidFill>
                <a:schemeClr val="bg1">
                  <a:lumMod val="75000"/>
                </a:schemeClr>
              </a:solidFill>
              <a:latin typeface="Ubuntu" panose="020B0504030602030204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747C3-A046-4064-9802-81ECA0DD1EB3}"/>
              </a:ext>
            </a:extLst>
          </p:cNvPr>
          <p:cNvSpPr txBox="1"/>
          <p:nvPr userDrawn="1"/>
        </p:nvSpPr>
        <p:spPr>
          <a:xfrm>
            <a:off x="113162" y="6489945"/>
            <a:ext cx="538930" cy="2616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l"/>
            <a:r>
              <a:rPr lang="en-US" sz="1050" dirty="0">
                <a:solidFill>
                  <a:schemeClr val="bg1">
                    <a:lumMod val="75000"/>
                  </a:schemeClr>
                </a:solidFill>
                <a:latin typeface="Ubuntu" panose="020B0504030602030204" pitchFamily="34" charset="0"/>
                <a:ea typeface="Lato" panose="020F0502020204030203" pitchFamily="34" charset="0"/>
                <a:cs typeface="Segoe UI" panose="020B0502040204020203" pitchFamily="34" charset="0"/>
              </a:rPr>
              <a:t>PAGE</a:t>
            </a:r>
            <a:endParaRPr lang="id-ID" sz="1050" dirty="0">
              <a:solidFill>
                <a:schemeClr val="bg1">
                  <a:lumMod val="75000"/>
                </a:schemeClr>
              </a:solidFill>
              <a:latin typeface="Ubuntu" panose="020B0504030602030204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ADCD3B-23D4-4F25-BBD2-EF4D70715FE7}"/>
              </a:ext>
            </a:extLst>
          </p:cNvPr>
          <p:cNvGrpSpPr/>
          <p:nvPr userDrawn="1"/>
        </p:nvGrpSpPr>
        <p:grpSpPr>
          <a:xfrm>
            <a:off x="11444824" y="204709"/>
            <a:ext cx="544470" cy="82024"/>
            <a:chOff x="189393" y="204709"/>
            <a:chExt cx="544470" cy="8202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A2939E-2EEE-4A3E-9967-E874738E58BA}"/>
                </a:ext>
              </a:extLst>
            </p:cNvPr>
            <p:cNvSpPr/>
            <p:nvPr/>
          </p:nvSpPr>
          <p:spPr>
            <a:xfrm>
              <a:off x="1893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EE3C1CF-9252-4AEA-BC12-DD9A47EE3F50}"/>
                </a:ext>
              </a:extLst>
            </p:cNvPr>
            <p:cNvSpPr/>
            <p:nvPr/>
          </p:nvSpPr>
          <p:spPr>
            <a:xfrm>
              <a:off x="3850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EF86A40-C5B8-476D-B94C-6035D4AFC7AF}"/>
                </a:ext>
              </a:extLst>
            </p:cNvPr>
            <p:cNvSpPr/>
            <p:nvPr/>
          </p:nvSpPr>
          <p:spPr>
            <a:xfrm>
              <a:off x="5807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354727-2E34-46AF-8120-84325FB02189}"/>
              </a:ext>
            </a:extLst>
          </p:cNvPr>
          <p:cNvGrpSpPr/>
          <p:nvPr userDrawn="1"/>
        </p:nvGrpSpPr>
        <p:grpSpPr>
          <a:xfrm>
            <a:off x="189393" y="204709"/>
            <a:ext cx="544470" cy="82024"/>
            <a:chOff x="189393" y="204709"/>
            <a:chExt cx="544470" cy="8202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715D9D7-4089-4A5E-B7B3-55F3CA836F9B}"/>
                </a:ext>
              </a:extLst>
            </p:cNvPr>
            <p:cNvSpPr/>
            <p:nvPr/>
          </p:nvSpPr>
          <p:spPr>
            <a:xfrm>
              <a:off x="1893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7AA1A4B-D008-46F2-BEA0-25EFA6346CE8}"/>
                </a:ext>
              </a:extLst>
            </p:cNvPr>
            <p:cNvSpPr/>
            <p:nvPr/>
          </p:nvSpPr>
          <p:spPr>
            <a:xfrm>
              <a:off x="3850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292405B-96BA-492B-B596-9F2F2FA4B59E}"/>
                </a:ext>
              </a:extLst>
            </p:cNvPr>
            <p:cNvSpPr/>
            <p:nvPr/>
          </p:nvSpPr>
          <p:spPr>
            <a:xfrm>
              <a:off x="580793" y="204709"/>
              <a:ext cx="153070" cy="820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62187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52" r:id="rId3"/>
    <p:sldLayoutId id="2147483654" r:id="rId4"/>
    <p:sldLayoutId id="2147483655" r:id="rId5"/>
    <p:sldLayoutId id="2147483656" r:id="rId6"/>
    <p:sldLayoutId id="2147483669" r:id="rId7"/>
    <p:sldLayoutId id="2147483653" r:id="rId8"/>
    <p:sldLayoutId id="2147483657" r:id="rId9"/>
    <p:sldLayoutId id="2147483674" r:id="rId10"/>
    <p:sldLayoutId id="2147483660" r:id="rId11"/>
    <p:sldLayoutId id="2147483658" r:id="rId12"/>
    <p:sldLayoutId id="2147483659" r:id="rId13"/>
    <p:sldLayoutId id="2147483665" r:id="rId14"/>
    <p:sldLayoutId id="2147483661" r:id="rId15"/>
    <p:sldLayoutId id="2147483664" r:id="rId16"/>
    <p:sldLayoutId id="2147483663" r:id="rId17"/>
    <p:sldLayoutId id="2147483668" r:id="rId18"/>
    <p:sldLayoutId id="2147483670" r:id="rId19"/>
    <p:sldLayoutId id="2147483650" r:id="rId20"/>
    <p:sldLayoutId id="2147483667" r:id="rId21"/>
    <p:sldLayoutId id="2147483666" r:id="rId22"/>
    <p:sldLayoutId id="2147483671" r:id="rId23"/>
    <p:sldLayoutId id="2147483672" r:id="rId24"/>
    <p:sldLayoutId id="2147483673" r:id="rId25"/>
    <p:sldLayoutId id="2147483675" r:id="rId26"/>
    <p:sldLayoutId id="2147483676" r:id="rId27"/>
    <p:sldLayoutId id="2147483677" r:id="rId28"/>
    <p:sldLayoutId id="2147483678" r:id="rId29"/>
    <p:sldLayoutId id="2147483688" r:id="rId30"/>
    <p:sldLayoutId id="2147483679" r:id="rId31"/>
    <p:sldLayoutId id="2147483681" r:id="rId32"/>
    <p:sldLayoutId id="2147483682" r:id="rId33"/>
    <p:sldLayoutId id="2147483683" r:id="rId34"/>
    <p:sldLayoutId id="2147483684" r:id="rId35"/>
    <p:sldLayoutId id="2147483685" r:id="rId36"/>
    <p:sldLayoutId id="2147483686" r:id="rId37"/>
    <p:sldLayoutId id="2147483689" r:id="rId38"/>
    <p:sldLayoutId id="2147483687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1.tif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r6NkWkwMd6U18MnP1EHAQa3w0ig2cK4-&amp;usp=sharin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5" Type="http://schemas.openxmlformats.org/officeDocument/2006/relationships/chart" Target="../charts/chart3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tif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4.tif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svg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outdoor, grass, field, sheep&#10;&#10;Description automatically generated">
            <a:extLst>
              <a:ext uri="{FF2B5EF4-FFF2-40B4-BE49-F238E27FC236}">
                <a16:creationId xmlns:a16="http://schemas.microsoft.com/office/drawing/2014/main" id="{979F9219-6F43-EE4C-B67B-08437CCDDDA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2AE8F29-AB3D-4BA3-A2A2-5E174DC6A3C8}"/>
              </a:ext>
            </a:extLst>
          </p:cNvPr>
          <p:cNvSpPr/>
          <p:nvPr/>
        </p:nvSpPr>
        <p:spPr>
          <a:xfrm>
            <a:off x="2419352" y="952500"/>
            <a:ext cx="7353298" cy="4152900"/>
          </a:xfrm>
          <a:custGeom>
            <a:avLst/>
            <a:gdLst>
              <a:gd name="connsiteX0" fmla="*/ 1047748 w 7353298"/>
              <a:gd name="connsiteY0" fmla="*/ 0 h 3073400"/>
              <a:gd name="connsiteX1" fmla="*/ 6343648 w 7353298"/>
              <a:gd name="connsiteY1" fmla="*/ 0 h 3073400"/>
              <a:gd name="connsiteX2" fmla="*/ 7353298 w 7353298"/>
              <a:gd name="connsiteY2" fmla="*/ 6350 h 3073400"/>
              <a:gd name="connsiteX3" fmla="*/ 7353298 w 7353298"/>
              <a:gd name="connsiteY3" fmla="*/ 3073400 h 3073400"/>
              <a:gd name="connsiteX4" fmla="*/ 6084519 w 7353298"/>
              <a:gd name="connsiteY4" fmla="*/ 3073400 h 3073400"/>
              <a:gd name="connsiteX5" fmla="*/ 6084519 w 7353298"/>
              <a:gd name="connsiteY5" fmla="*/ 2298700 h 3073400"/>
              <a:gd name="connsiteX6" fmla="*/ 1268777 w 7353298"/>
              <a:gd name="connsiteY6" fmla="*/ 2298700 h 3073400"/>
              <a:gd name="connsiteX7" fmla="*/ 1268777 w 7353298"/>
              <a:gd name="connsiteY7" fmla="*/ 3073400 h 3073400"/>
              <a:gd name="connsiteX8" fmla="*/ 0 w 7353298"/>
              <a:gd name="connsiteY8" fmla="*/ 3073400 h 3073400"/>
              <a:gd name="connsiteX9" fmla="*/ 0 w 7353298"/>
              <a:gd name="connsiteY9" fmla="*/ 6350 h 3073400"/>
              <a:gd name="connsiteX0" fmla="*/ 1047748 w 7353298"/>
              <a:gd name="connsiteY0" fmla="*/ 3175 h 3076575"/>
              <a:gd name="connsiteX1" fmla="*/ 3752848 w 7353298"/>
              <a:gd name="connsiteY1" fmla="*/ 0 h 3076575"/>
              <a:gd name="connsiteX2" fmla="*/ 6343648 w 7353298"/>
              <a:gd name="connsiteY2" fmla="*/ 3175 h 3076575"/>
              <a:gd name="connsiteX3" fmla="*/ 7353298 w 7353298"/>
              <a:gd name="connsiteY3" fmla="*/ 9525 h 3076575"/>
              <a:gd name="connsiteX4" fmla="*/ 7353298 w 7353298"/>
              <a:gd name="connsiteY4" fmla="*/ 3076575 h 3076575"/>
              <a:gd name="connsiteX5" fmla="*/ 6084519 w 7353298"/>
              <a:gd name="connsiteY5" fmla="*/ 3076575 h 3076575"/>
              <a:gd name="connsiteX6" fmla="*/ 6084519 w 7353298"/>
              <a:gd name="connsiteY6" fmla="*/ 2301875 h 3076575"/>
              <a:gd name="connsiteX7" fmla="*/ 1268777 w 7353298"/>
              <a:gd name="connsiteY7" fmla="*/ 2301875 h 3076575"/>
              <a:gd name="connsiteX8" fmla="*/ 1268777 w 7353298"/>
              <a:gd name="connsiteY8" fmla="*/ 3076575 h 3076575"/>
              <a:gd name="connsiteX9" fmla="*/ 0 w 7353298"/>
              <a:gd name="connsiteY9" fmla="*/ 3076575 h 3076575"/>
              <a:gd name="connsiteX10" fmla="*/ 0 w 7353298"/>
              <a:gd name="connsiteY10" fmla="*/ 9525 h 3076575"/>
              <a:gd name="connsiteX11" fmla="*/ 1047748 w 7353298"/>
              <a:gd name="connsiteY11" fmla="*/ 3175 h 3076575"/>
              <a:gd name="connsiteX0" fmla="*/ 3752848 w 7353298"/>
              <a:gd name="connsiteY0" fmla="*/ 0 h 3076575"/>
              <a:gd name="connsiteX1" fmla="*/ 6343648 w 7353298"/>
              <a:gd name="connsiteY1" fmla="*/ 3175 h 3076575"/>
              <a:gd name="connsiteX2" fmla="*/ 7353298 w 7353298"/>
              <a:gd name="connsiteY2" fmla="*/ 9525 h 3076575"/>
              <a:gd name="connsiteX3" fmla="*/ 7353298 w 7353298"/>
              <a:gd name="connsiteY3" fmla="*/ 3076575 h 3076575"/>
              <a:gd name="connsiteX4" fmla="*/ 6084519 w 7353298"/>
              <a:gd name="connsiteY4" fmla="*/ 3076575 h 3076575"/>
              <a:gd name="connsiteX5" fmla="*/ 6084519 w 7353298"/>
              <a:gd name="connsiteY5" fmla="*/ 2301875 h 3076575"/>
              <a:gd name="connsiteX6" fmla="*/ 1268777 w 7353298"/>
              <a:gd name="connsiteY6" fmla="*/ 2301875 h 3076575"/>
              <a:gd name="connsiteX7" fmla="*/ 1268777 w 7353298"/>
              <a:gd name="connsiteY7" fmla="*/ 3076575 h 3076575"/>
              <a:gd name="connsiteX8" fmla="*/ 0 w 7353298"/>
              <a:gd name="connsiteY8" fmla="*/ 3076575 h 3076575"/>
              <a:gd name="connsiteX9" fmla="*/ 0 w 7353298"/>
              <a:gd name="connsiteY9" fmla="*/ 9525 h 3076575"/>
              <a:gd name="connsiteX10" fmla="*/ 1047748 w 7353298"/>
              <a:gd name="connsiteY10" fmla="*/ 3175 h 3076575"/>
              <a:gd name="connsiteX11" fmla="*/ 3844288 w 7353298"/>
              <a:gd name="connsiteY11" fmla="*/ 91440 h 3076575"/>
              <a:gd name="connsiteX0" fmla="*/ 3752848 w 7353298"/>
              <a:gd name="connsiteY0" fmla="*/ 0 h 3076575"/>
              <a:gd name="connsiteX1" fmla="*/ 6343648 w 7353298"/>
              <a:gd name="connsiteY1" fmla="*/ 3175 h 3076575"/>
              <a:gd name="connsiteX2" fmla="*/ 7353298 w 7353298"/>
              <a:gd name="connsiteY2" fmla="*/ 9525 h 3076575"/>
              <a:gd name="connsiteX3" fmla="*/ 7353298 w 7353298"/>
              <a:gd name="connsiteY3" fmla="*/ 3076575 h 3076575"/>
              <a:gd name="connsiteX4" fmla="*/ 6084519 w 7353298"/>
              <a:gd name="connsiteY4" fmla="*/ 3076575 h 3076575"/>
              <a:gd name="connsiteX5" fmla="*/ 6084519 w 7353298"/>
              <a:gd name="connsiteY5" fmla="*/ 2301875 h 3076575"/>
              <a:gd name="connsiteX6" fmla="*/ 1268777 w 7353298"/>
              <a:gd name="connsiteY6" fmla="*/ 2301875 h 3076575"/>
              <a:gd name="connsiteX7" fmla="*/ 1268777 w 7353298"/>
              <a:gd name="connsiteY7" fmla="*/ 3076575 h 3076575"/>
              <a:gd name="connsiteX8" fmla="*/ 0 w 7353298"/>
              <a:gd name="connsiteY8" fmla="*/ 3076575 h 3076575"/>
              <a:gd name="connsiteX9" fmla="*/ 0 w 7353298"/>
              <a:gd name="connsiteY9" fmla="*/ 9525 h 3076575"/>
              <a:gd name="connsiteX10" fmla="*/ 1047748 w 7353298"/>
              <a:gd name="connsiteY10" fmla="*/ 3175 h 3076575"/>
              <a:gd name="connsiteX0" fmla="*/ 6343648 w 7353298"/>
              <a:gd name="connsiteY0" fmla="*/ 0 h 3073400"/>
              <a:gd name="connsiteX1" fmla="*/ 7353298 w 7353298"/>
              <a:gd name="connsiteY1" fmla="*/ 6350 h 3073400"/>
              <a:gd name="connsiteX2" fmla="*/ 7353298 w 7353298"/>
              <a:gd name="connsiteY2" fmla="*/ 3073400 h 3073400"/>
              <a:gd name="connsiteX3" fmla="*/ 6084519 w 7353298"/>
              <a:gd name="connsiteY3" fmla="*/ 3073400 h 3073400"/>
              <a:gd name="connsiteX4" fmla="*/ 6084519 w 7353298"/>
              <a:gd name="connsiteY4" fmla="*/ 2298700 h 3073400"/>
              <a:gd name="connsiteX5" fmla="*/ 1268777 w 7353298"/>
              <a:gd name="connsiteY5" fmla="*/ 2298700 h 3073400"/>
              <a:gd name="connsiteX6" fmla="*/ 1268777 w 7353298"/>
              <a:gd name="connsiteY6" fmla="*/ 3073400 h 3073400"/>
              <a:gd name="connsiteX7" fmla="*/ 0 w 7353298"/>
              <a:gd name="connsiteY7" fmla="*/ 3073400 h 3073400"/>
              <a:gd name="connsiteX8" fmla="*/ 0 w 7353298"/>
              <a:gd name="connsiteY8" fmla="*/ 6350 h 3073400"/>
              <a:gd name="connsiteX9" fmla="*/ 1047748 w 7353298"/>
              <a:gd name="connsiteY9" fmla="*/ 0 h 3073400"/>
              <a:gd name="connsiteX0" fmla="*/ 6343648 w 7353298"/>
              <a:gd name="connsiteY0" fmla="*/ 0 h 3073400"/>
              <a:gd name="connsiteX1" fmla="*/ 7353298 w 7353298"/>
              <a:gd name="connsiteY1" fmla="*/ 6350 h 3073400"/>
              <a:gd name="connsiteX2" fmla="*/ 7353298 w 7353298"/>
              <a:gd name="connsiteY2" fmla="*/ 3073400 h 3073400"/>
              <a:gd name="connsiteX3" fmla="*/ 6084519 w 7353298"/>
              <a:gd name="connsiteY3" fmla="*/ 3073400 h 3073400"/>
              <a:gd name="connsiteX4" fmla="*/ 1268777 w 7353298"/>
              <a:gd name="connsiteY4" fmla="*/ 2298700 h 3073400"/>
              <a:gd name="connsiteX5" fmla="*/ 1268777 w 7353298"/>
              <a:gd name="connsiteY5" fmla="*/ 3073400 h 3073400"/>
              <a:gd name="connsiteX6" fmla="*/ 0 w 7353298"/>
              <a:gd name="connsiteY6" fmla="*/ 3073400 h 3073400"/>
              <a:gd name="connsiteX7" fmla="*/ 0 w 7353298"/>
              <a:gd name="connsiteY7" fmla="*/ 6350 h 3073400"/>
              <a:gd name="connsiteX8" fmla="*/ 1047748 w 7353298"/>
              <a:gd name="connsiteY8" fmla="*/ 0 h 3073400"/>
              <a:gd name="connsiteX0" fmla="*/ 6343648 w 7353298"/>
              <a:gd name="connsiteY0" fmla="*/ 0 h 3073400"/>
              <a:gd name="connsiteX1" fmla="*/ 7353298 w 7353298"/>
              <a:gd name="connsiteY1" fmla="*/ 6350 h 3073400"/>
              <a:gd name="connsiteX2" fmla="*/ 7353298 w 7353298"/>
              <a:gd name="connsiteY2" fmla="*/ 3073400 h 3073400"/>
              <a:gd name="connsiteX3" fmla="*/ 6084519 w 7353298"/>
              <a:gd name="connsiteY3" fmla="*/ 3073400 h 3073400"/>
              <a:gd name="connsiteX4" fmla="*/ 1268777 w 7353298"/>
              <a:gd name="connsiteY4" fmla="*/ 2298700 h 3073400"/>
              <a:gd name="connsiteX5" fmla="*/ 1268777 w 7353298"/>
              <a:gd name="connsiteY5" fmla="*/ 3073400 h 3073400"/>
              <a:gd name="connsiteX6" fmla="*/ 0 w 7353298"/>
              <a:gd name="connsiteY6" fmla="*/ 3073400 h 3073400"/>
              <a:gd name="connsiteX7" fmla="*/ 0 w 7353298"/>
              <a:gd name="connsiteY7" fmla="*/ 6350 h 3073400"/>
              <a:gd name="connsiteX8" fmla="*/ 1047748 w 7353298"/>
              <a:gd name="connsiteY8" fmla="*/ 0 h 3073400"/>
              <a:gd name="connsiteX9" fmla="*/ 6343648 w 7353298"/>
              <a:gd name="connsiteY9" fmla="*/ 0 h 3073400"/>
              <a:gd name="connsiteX0" fmla="*/ 1268777 w 7353298"/>
              <a:gd name="connsiteY0" fmla="*/ 2298700 h 3073400"/>
              <a:gd name="connsiteX1" fmla="*/ 1268777 w 7353298"/>
              <a:gd name="connsiteY1" fmla="*/ 3073400 h 3073400"/>
              <a:gd name="connsiteX2" fmla="*/ 0 w 7353298"/>
              <a:gd name="connsiteY2" fmla="*/ 3073400 h 3073400"/>
              <a:gd name="connsiteX3" fmla="*/ 0 w 7353298"/>
              <a:gd name="connsiteY3" fmla="*/ 6350 h 3073400"/>
              <a:gd name="connsiteX4" fmla="*/ 1047748 w 7353298"/>
              <a:gd name="connsiteY4" fmla="*/ 0 h 3073400"/>
              <a:gd name="connsiteX5" fmla="*/ 6343648 w 7353298"/>
              <a:gd name="connsiteY5" fmla="*/ 0 h 3073400"/>
              <a:gd name="connsiteX6" fmla="*/ 7353298 w 7353298"/>
              <a:gd name="connsiteY6" fmla="*/ 6350 h 3073400"/>
              <a:gd name="connsiteX7" fmla="*/ 7353298 w 7353298"/>
              <a:gd name="connsiteY7" fmla="*/ 3073400 h 3073400"/>
              <a:gd name="connsiteX8" fmla="*/ 6084519 w 7353298"/>
              <a:gd name="connsiteY8" fmla="*/ 3073400 h 3073400"/>
              <a:gd name="connsiteX9" fmla="*/ 1360217 w 7353298"/>
              <a:gd name="connsiteY9" fmla="*/ 2390140 h 3073400"/>
              <a:gd name="connsiteX0" fmla="*/ 1268777 w 7353298"/>
              <a:gd name="connsiteY0" fmla="*/ 2298700 h 3073400"/>
              <a:gd name="connsiteX1" fmla="*/ 1268777 w 7353298"/>
              <a:gd name="connsiteY1" fmla="*/ 3073400 h 3073400"/>
              <a:gd name="connsiteX2" fmla="*/ 0 w 7353298"/>
              <a:gd name="connsiteY2" fmla="*/ 3073400 h 3073400"/>
              <a:gd name="connsiteX3" fmla="*/ 0 w 7353298"/>
              <a:gd name="connsiteY3" fmla="*/ 6350 h 3073400"/>
              <a:gd name="connsiteX4" fmla="*/ 1047748 w 7353298"/>
              <a:gd name="connsiteY4" fmla="*/ 0 h 3073400"/>
              <a:gd name="connsiteX5" fmla="*/ 6343648 w 7353298"/>
              <a:gd name="connsiteY5" fmla="*/ 0 h 3073400"/>
              <a:gd name="connsiteX6" fmla="*/ 7353298 w 7353298"/>
              <a:gd name="connsiteY6" fmla="*/ 6350 h 3073400"/>
              <a:gd name="connsiteX7" fmla="*/ 7353298 w 7353298"/>
              <a:gd name="connsiteY7" fmla="*/ 3073400 h 3073400"/>
              <a:gd name="connsiteX8" fmla="*/ 6084519 w 7353298"/>
              <a:gd name="connsiteY8" fmla="*/ 3073400 h 3073400"/>
              <a:gd name="connsiteX0" fmla="*/ 1268777 w 7353298"/>
              <a:gd name="connsiteY0" fmla="*/ 3073400 h 3073400"/>
              <a:gd name="connsiteX1" fmla="*/ 0 w 7353298"/>
              <a:gd name="connsiteY1" fmla="*/ 3073400 h 3073400"/>
              <a:gd name="connsiteX2" fmla="*/ 0 w 7353298"/>
              <a:gd name="connsiteY2" fmla="*/ 6350 h 3073400"/>
              <a:gd name="connsiteX3" fmla="*/ 1047748 w 7353298"/>
              <a:gd name="connsiteY3" fmla="*/ 0 h 3073400"/>
              <a:gd name="connsiteX4" fmla="*/ 6343648 w 7353298"/>
              <a:gd name="connsiteY4" fmla="*/ 0 h 3073400"/>
              <a:gd name="connsiteX5" fmla="*/ 7353298 w 7353298"/>
              <a:gd name="connsiteY5" fmla="*/ 6350 h 3073400"/>
              <a:gd name="connsiteX6" fmla="*/ 7353298 w 7353298"/>
              <a:gd name="connsiteY6" fmla="*/ 3073400 h 3073400"/>
              <a:gd name="connsiteX7" fmla="*/ 6084519 w 7353298"/>
              <a:gd name="connsiteY7" fmla="*/ 3073400 h 307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53298" h="3073400">
                <a:moveTo>
                  <a:pt x="1268777" y="3073400"/>
                </a:moveTo>
                <a:lnTo>
                  <a:pt x="0" y="3073400"/>
                </a:lnTo>
                <a:lnTo>
                  <a:pt x="0" y="6350"/>
                </a:lnTo>
                <a:lnTo>
                  <a:pt x="1047748" y="0"/>
                </a:lnTo>
                <a:lnTo>
                  <a:pt x="6343648" y="0"/>
                </a:lnTo>
                <a:lnTo>
                  <a:pt x="7353298" y="6350"/>
                </a:lnTo>
                <a:lnTo>
                  <a:pt x="7353298" y="3073400"/>
                </a:lnTo>
                <a:lnTo>
                  <a:pt x="6084519" y="3073400"/>
                </a:lnTo>
              </a:path>
            </a:pathLst>
          </a:custGeom>
          <a:noFill/>
          <a:ln w="63500">
            <a:solidFill>
              <a:schemeClr val="bg1"/>
            </a:solidFill>
          </a:ln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2E62A2-B989-4472-ACFB-DEC7EAE47555}"/>
              </a:ext>
            </a:extLst>
          </p:cNvPr>
          <p:cNvSpPr txBox="1"/>
          <p:nvPr/>
        </p:nvSpPr>
        <p:spPr>
          <a:xfrm>
            <a:off x="5096074" y="4811806"/>
            <a:ext cx="1857240" cy="505972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ZA" sz="2400" spc="600" dirty="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rPr>
              <a:t>FEB 2020</a:t>
            </a:r>
            <a:endParaRPr lang="en-US" sz="2400" spc="600" dirty="0">
              <a:solidFill>
                <a:schemeClr val="bg1"/>
              </a:solidFill>
              <a:latin typeface="Ubuntu Light" panose="020B0304030602030204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05001E-34E7-4D46-8627-DB98D8CC5034}"/>
              </a:ext>
            </a:extLst>
          </p:cNvPr>
          <p:cNvSpPr txBox="1"/>
          <p:nvPr/>
        </p:nvSpPr>
        <p:spPr>
          <a:xfrm>
            <a:off x="2604782" y="1164878"/>
            <a:ext cx="6992224" cy="2554545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square" lIns="0" rtlCol="0" anchor="b">
            <a:spAutoFit/>
          </a:bodyPr>
          <a:lstStyle/>
          <a:p>
            <a:pPr algn="ctr"/>
            <a:r>
              <a:rPr lang="en-ZA" sz="8000" dirty="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rPr>
              <a:t>COORDINATORS</a:t>
            </a:r>
          </a:p>
          <a:p>
            <a:pPr algn="ctr"/>
            <a:r>
              <a:rPr lang="en-ZA" sz="8000" dirty="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rPr>
              <a:t>MEETING</a:t>
            </a:r>
            <a:endParaRPr lang="en-US" sz="8000" dirty="0">
              <a:solidFill>
                <a:schemeClr val="bg1"/>
              </a:solidFill>
              <a:latin typeface="Ubuntu" panose="020B0504030602030204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8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643553F-90E1-4A30-8429-5F53234B20B2}"/>
              </a:ext>
            </a:extLst>
          </p:cNvPr>
          <p:cNvSpPr txBox="1"/>
          <p:nvPr/>
        </p:nvSpPr>
        <p:spPr>
          <a:xfrm>
            <a:off x="778761" y="984154"/>
            <a:ext cx="4965418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Agenda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883E04-C7C3-4054-95EE-CCA4C1A49CBE}"/>
              </a:ext>
            </a:extLst>
          </p:cNvPr>
          <p:cNvCxnSpPr>
            <a:cxnSpLocks/>
          </p:cNvCxnSpPr>
          <p:nvPr/>
        </p:nvCxnSpPr>
        <p:spPr>
          <a:xfrm>
            <a:off x="902592" y="1651433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0810742-C483-4662-8E44-7CBE38B5230D}"/>
              </a:ext>
            </a:extLst>
          </p:cNvPr>
          <p:cNvGrpSpPr/>
          <p:nvPr/>
        </p:nvGrpSpPr>
        <p:grpSpPr>
          <a:xfrm>
            <a:off x="810821" y="4355801"/>
            <a:ext cx="4313629" cy="643894"/>
            <a:chOff x="810821" y="5268285"/>
            <a:chExt cx="4313629" cy="708283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6F95598-9C2A-4B97-B2C6-C0303E668888}"/>
                </a:ext>
              </a:extLst>
            </p:cNvPr>
            <p:cNvSpPr/>
            <p:nvPr/>
          </p:nvSpPr>
          <p:spPr>
            <a:xfrm>
              <a:off x="1473794" y="5366861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ZA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afety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Stats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42D4374-FDBD-4978-9FD1-CCD011B0B6CA}"/>
                </a:ext>
              </a:extLst>
            </p:cNvPr>
            <p:cNvSpPr txBox="1"/>
            <p:nvPr/>
          </p:nvSpPr>
          <p:spPr>
            <a:xfrm>
              <a:off x="810821" y="5268285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b="1" spc="-300" dirty="0">
                  <a:solidFill>
                    <a:schemeClr val="accent4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6233BB-CAF3-4B7E-9487-A3FEDC4C8BE5}"/>
              </a:ext>
            </a:extLst>
          </p:cNvPr>
          <p:cNvGrpSpPr/>
          <p:nvPr/>
        </p:nvGrpSpPr>
        <p:grpSpPr>
          <a:xfrm>
            <a:off x="810821" y="3606609"/>
            <a:ext cx="4313629" cy="643894"/>
            <a:chOff x="810821" y="4501742"/>
            <a:chExt cx="4313629" cy="708283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5A3275F-E7E7-44BC-91BB-2F5F2E3B2B7C}"/>
                </a:ext>
              </a:extLst>
            </p:cNvPr>
            <p:cNvSpPr/>
            <p:nvPr/>
          </p:nvSpPr>
          <p:spPr>
            <a:xfrm>
              <a:off x="1473794" y="4598331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Steps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Complete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D0ED2B2-896F-4F46-96B9-7D23BDDFCE4D}"/>
                </a:ext>
              </a:extLst>
            </p:cNvPr>
            <p:cNvSpPr txBox="1"/>
            <p:nvPr/>
          </p:nvSpPr>
          <p:spPr>
            <a:xfrm>
              <a:off x="810821" y="4501742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b="1" spc="-300" dirty="0">
                  <a:solidFill>
                    <a:schemeClr val="accent3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9394D2-B65F-4D72-AD68-BC2EEAC97EE9}"/>
              </a:ext>
            </a:extLst>
          </p:cNvPr>
          <p:cNvGrpSpPr/>
          <p:nvPr/>
        </p:nvGrpSpPr>
        <p:grpSpPr>
          <a:xfrm>
            <a:off x="810821" y="2857417"/>
            <a:ext cx="4313629" cy="643894"/>
            <a:chOff x="810821" y="3735200"/>
            <a:chExt cx="4313629" cy="708283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D439098-3439-4CD8-8FDF-CCA8E1D5F40E}"/>
                </a:ext>
              </a:extLst>
            </p:cNvPr>
            <p:cNvSpPr/>
            <p:nvPr/>
          </p:nvSpPr>
          <p:spPr>
            <a:xfrm>
              <a:off x="1473794" y="3829800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Orientation &amp; Background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F7E8B39-9A9A-4A4C-B709-1B8AB6E9A363}"/>
                </a:ext>
              </a:extLst>
            </p:cNvPr>
            <p:cNvSpPr txBox="1"/>
            <p:nvPr/>
          </p:nvSpPr>
          <p:spPr>
            <a:xfrm>
              <a:off x="810821" y="3735200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b="1" spc="-300" dirty="0">
                  <a:solidFill>
                    <a:schemeClr val="accent2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1B3C486-D6ED-480A-90CA-61818B23E3B8}"/>
              </a:ext>
            </a:extLst>
          </p:cNvPr>
          <p:cNvGrpSpPr/>
          <p:nvPr/>
        </p:nvGrpSpPr>
        <p:grpSpPr>
          <a:xfrm>
            <a:off x="810821" y="2108225"/>
            <a:ext cx="4313629" cy="643894"/>
            <a:chOff x="810821" y="2968658"/>
            <a:chExt cx="4313629" cy="708283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75A9625-32FD-4E32-B598-72481FC7B1A8}"/>
                </a:ext>
              </a:extLst>
            </p:cNvPr>
            <p:cNvSpPr/>
            <p:nvPr/>
          </p:nvSpPr>
          <p:spPr>
            <a:xfrm>
              <a:off x="1473794" y="3061268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Welcome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cs typeface="Segoe UI Light" panose="020B0502040204020203" pitchFamily="34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&amp; Thanking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F3A4D28-BD91-49CE-9354-53B6793B5EC8}"/>
                </a:ext>
              </a:extLst>
            </p:cNvPr>
            <p:cNvSpPr txBox="1"/>
            <p:nvPr/>
          </p:nvSpPr>
          <p:spPr>
            <a:xfrm>
              <a:off x="810821" y="2968658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b="1" spc="-300" dirty="0">
                  <a:solidFill>
                    <a:schemeClr val="accent1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021BB06-D6CA-CC47-AA62-FD411965D3DB}"/>
              </a:ext>
            </a:extLst>
          </p:cNvPr>
          <p:cNvGrpSpPr/>
          <p:nvPr/>
        </p:nvGrpSpPr>
        <p:grpSpPr>
          <a:xfrm>
            <a:off x="5328392" y="4386386"/>
            <a:ext cx="5156848" cy="643894"/>
            <a:chOff x="810821" y="5268285"/>
            <a:chExt cx="4217575" cy="708283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4F6C0FF-4F7B-074C-8AFB-1C6ADCBD472F}"/>
                </a:ext>
              </a:extLst>
            </p:cNvPr>
            <p:cNvSpPr/>
            <p:nvPr/>
          </p:nvSpPr>
          <p:spPr>
            <a:xfrm>
              <a:off x="1377740" y="5372864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Your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Involvement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(Volunteers)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7A1E62-4E13-F144-850A-1AF2536CD07F}"/>
                </a:ext>
              </a:extLst>
            </p:cNvPr>
            <p:cNvSpPr txBox="1"/>
            <p:nvPr/>
          </p:nvSpPr>
          <p:spPr>
            <a:xfrm>
              <a:off x="810821" y="5268285"/>
              <a:ext cx="428970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ZA" sz="3200" b="1" spc="-300" dirty="0">
                  <a:solidFill>
                    <a:schemeClr val="accent4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1</a:t>
              </a:r>
              <a:r>
                <a:rPr lang="en-US" sz="3200" b="1" spc="-300" dirty="0">
                  <a:solidFill>
                    <a:schemeClr val="accent4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578826E-A0B1-494D-984B-60C72A58683D}"/>
              </a:ext>
            </a:extLst>
          </p:cNvPr>
          <p:cNvGrpSpPr/>
          <p:nvPr/>
        </p:nvGrpSpPr>
        <p:grpSpPr>
          <a:xfrm>
            <a:off x="5328392" y="3626999"/>
            <a:ext cx="4313629" cy="643894"/>
            <a:chOff x="810821" y="4501742"/>
            <a:chExt cx="4313629" cy="70828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6D36999-17AE-AD44-B8A8-4AFBF6091A13}"/>
                </a:ext>
              </a:extLst>
            </p:cNvPr>
            <p:cNvSpPr/>
            <p:nvPr/>
          </p:nvSpPr>
          <p:spPr>
            <a:xfrm>
              <a:off x="1473794" y="4598331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A9B627-79B7-A545-9B85-830ADFD9E744}"/>
                </a:ext>
              </a:extLst>
            </p:cNvPr>
            <p:cNvSpPr txBox="1"/>
            <p:nvPr/>
          </p:nvSpPr>
          <p:spPr>
            <a:xfrm>
              <a:off x="810821" y="4501742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spc="-300" dirty="0">
                  <a:solidFill>
                    <a:schemeClr val="accent3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09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ED7C42-4689-714C-B386-36CFABE3FF33}"/>
              </a:ext>
            </a:extLst>
          </p:cNvPr>
          <p:cNvGrpSpPr/>
          <p:nvPr/>
        </p:nvGrpSpPr>
        <p:grpSpPr>
          <a:xfrm>
            <a:off x="5328392" y="2867612"/>
            <a:ext cx="4343830" cy="643894"/>
            <a:chOff x="810821" y="3735200"/>
            <a:chExt cx="4343830" cy="70828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613CBE5-1DFC-0049-B24E-F7505301BC3C}"/>
                </a:ext>
              </a:extLst>
            </p:cNvPr>
            <p:cNvSpPr/>
            <p:nvPr/>
          </p:nvSpPr>
          <p:spPr>
            <a:xfrm>
              <a:off x="1503995" y="3828910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Segoe UI Light" panose="020B0502040204020203" pitchFamily="34" charset="0"/>
                </a:rPr>
                <a:t>Finances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081ACF-662B-7A45-A323-C59A6B11D348}"/>
                </a:ext>
              </a:extLst>
            </p:cNvPr>
            <p:cNvSpPr txBox="1"/>
            <p:nvPr/>
          </p:nvSpPr>
          <p:spPr>
            <a:xfrm>
              <a:off x="810821" y="3735200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spc="-300" dirty="0">
                  <a:solidFill>
                    <a:schemeClr val="accent2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08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F549336-105B-E549-8B00-D39BAEC0D199}"/>
              </a:ext>
            </a:extLst>
          </p:cNvPr>
          <p:cNvGrpSpPr/>
          <p:nvPr/>
        </p:nvGrpSpPr>
        <p:grpSpPr>
          <a:xfrm>
            <a:off x="5328392" y="2108225"/>
            <a:ext cx="4313629" cy="643894"/>
            <a:chOff x="810821" y="2968658"/>
            <a:chExt cx="4313629" cy="70828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43F26C6-D590-A749-A4DF-53D0BB0DA350}"/>
                </a:ext>
              </a:extLst>
            </p:cNvPr>
            <p:cNvSpPr/>
            <p:nvPr/>
          </p:nvSpPr>
          <p:spPr>
            <a:xfrm>
              <a:off x="1473794" y="3061268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Timeline / Project Plan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34EB23-532A-0C4B-AD8C-16181BDC7507}"/>
                </a:ext>
              </a:extLst>
            </p:cNvPr>
            <p:cNvSpPr txBox="1"/>
            <p:nvPr/>
          </p:nvSpPr>
          <p:spPr>
            <a:xfrm>
              <a:off x="810821" y="2968658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spc="-300" dirty="0">
                  <a:solidFill>
                    <a:schemeClr val="accent1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07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944B8A-74C0-414E-AD36-8109CF8C85C2}"/>
              </a:ext>
            </a:extLst>
          </p:cNvPr>
          <p:cNvGrpSpPr/>
          <p:nvPr/>
        </p:nvGrpSpPr>
        <p:grpSpPr>
          <a:xfrm>
            <a:off x="810821" y="5145773"/>
            <a:ext cx="4334918" cy="643894"/>
            <a:chOff x="824803" y="5145773"/>
            <a:chExt cx="4334918" cy="64389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8B8FCC5-1A89-4682-88AE-090439A3D87F}"/>
                </a:ext>
              </a:extLst>
            </p:cNvPr>
            <p:cNvSpPr/>
            <p:nvPr/>
          </p:nvSpPr>
          <p:spPr>
            <a:xfrm>
              <a:off x="1509065" y="5235388"/>
              <a:ext cx="3650656" cy="47551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Testimonial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12F33A-2253-4180-8C6B-C55482BB731D}"/>
                </a:ext>
              </a:extLst>
            </p:cNvPr>
            <p:cNvSpPr txBox="1"/>
            <p:nvPr/>
          </p:nvSpPr>
          <p:spPr>
            <a:xfrm>
              <a:off x="824803" y="5145773"/>
              <a:ext cx="524503" cy="6438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b="1" spc="-3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31A816-2110-4F07-A8CB-85F56AABA538}"/>
              </a:ext>
            </a:extLst>
          </p:cNvPr>
          <p:cNvGrpSpPr/>
          <p:nvPr/>
        </p:nvGrpSpPr>
        <p:grpSpPr>
          <a:xfrm>
            <a:off x="5328392" y="5145773"/>
            <a:ext cx="4313629" cy="643894"/>
            <a:chOff x="5328392" y="5145773"/>
            <a:chExt cx="4313629" cy="64389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83CAEC3-6A91-48F3-AF6D-1315365021D0}"/>
                </a:ext>
              </a:extLst>
            </p:cNvPr>
            <p:cNvSpPr/>
            <p:nvPr/>
          </p:nvSpPr>
          <p:spPr>
            <a:xfrm>
              <a:off x="5991365" y="5235388"/>
              <a:ext cx="3650656" cy="47551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Committee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Vote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15C8A1-604D-4954-B6E6-9C36C20F27AC}"/>
                </a:ext>
              </a:extLst>
            </p:cNvPr>
            <p:cNvSpPr txBox="1"/>
            <p:nvPr/>
          </p:nvSpPr>
          <p:spPr>
            <a:xfrm>
              <a:off x="5328392" y="5145773"/>
              <a:ext cx="524503" cy="6438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ZA" sz="3200" b="1" spc="-3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11</a:t>
              </a:r>
              <a:endParaRPr lang="en-US" sz="3200" b="1" spc="-300" dirty="0">
                <a:solidFill>
                  <a:schemeClr val="accent2">
                    <a:lumMod val="60000"/>
                    <a:lumOff val="40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508F1FC-800C-4329-B271-978A92FBFB21}"/>
              </a:ext>
            </a:extLst>
          </p:cNvPr>
          <p:cNvSpPr txBox="1"/>
          <p:nvPr/>
        </p:nvSpPr>
        <p:spPr>
          <a:xfrm>
            <a:off x="1725775" y="2603303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Adriaan Goosen – 5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F59D1F1-9F72-4288-91F2-BFED8FFFB8E5}"/>
              </a:ext>
            </a:extLst>
          </p:cNvPr>
          <p:cNvSpPr txBox="1"/>
          <p:nvPr/>
        </p:nvSpPr>
        <p:spPr>
          <a:xfrm>
            <a:off x="1725775" y="3379342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Adriaan Goosen – 5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BEA0CB8-77BF-4D52-BEAE-29DC13A2C986}"/>
              </a:ext>
            </a:extLst>
          </p:cNvPr>
          <p:cNvSpPr txBox="1"/>
          <p:nvPr/>
        </p:nvSpPr>
        <p:spPr>
          <a:xfrm>
            <a:off x="1725775" y="4123573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Adriaan Goosen – 5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29EC96-9275-4B9E-B38D-127D6E1EE3A5}"/>
              </a:ext>
            </a:extLst>
          </p:cNvPr>
          <p:cNvSpPr txBox="1"/>
          <p:nvPr/>
        </p:nvSpPr>
        <p:spPr>
          <a:xfrm>
            <a:off x="1733505" y="4905811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Bertus </a:t>
            </a:r>
            <a:r>
              <a:rPr lang="en-ZA" b="1" dirty="0" err="1">
                <a:latin typeface="+mj-lt"/>
                <a:cs typeface="Segoe UI Light" panose="020B0502040204020203" pitchFamily="34" charset="0"/>
              </a:rPr>
              <a:t>Myburg</a:t>
            </a:r>
            <a:r>
              <a:rPr lang="en-ZA" b="1" dirty="0">
                <a:latin typeface="+mj-lt"/>
                <a:cs typeface="Segoe UI Light" panose="020B0502040204020203" pitchFamily="34" charset="0"/>
              </a:rPr>
              <a:t> – 10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A1B3309-4002-4B73-A812-863C58A61D4E}"/>
              </a:ext>
            </a:extLst>
          </p:cNvPr>
          <p:cNvSpPr txBox="1"/>
          <p:nvPr/>
        </p:nvSpPr>
        <p:spPr>
          <a:xfrm>
            <a:off x="1723574" y="5707460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Jacques Roberts – 10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C9653B2-FCA7-4866-9931-D01BD2FAB45C}"/>
              </a:ext>
            </a:extLst>
          </p:cNvPr>
          <p:cNvSpPr txBox="1"/>
          <p:nvPr/>
        </p:nvSpPr>
        <p:spPr>
          <a:xfrm>
            <a:off x="6251077" y="2593621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b="1"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en-ZA" dirty="0"/>
              <a:t>Janus van Zyl – 5 min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D214E60-909C-400C-9666-74451C08FD57}"/>
              </a:ext>
            </a:extLst>
          </p:cNvPr>
          <p:cNvSpPr txBox="1"/>
          <p:nvPr/>
        </p:nvSpPr>
        <p:spPr>
          <a:xfrm>
            <a:off x="6264779" y="3379342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Callie Pieterse – 10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341BA77-C54B-464B-B64D-316ECFAC15FF}"/>
              </a:ext>
            </a:extLst>
          </p:cNvPr>
          <p:cNvSpPr txBox="1"/>
          <p:nvPr/>
        </p:nvSpPr>
        <p:spPr>
          <a:xfrm>
            <a:off x="6251077" y="4114330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Simon Wilkinson – 10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AA0943-FE34-4AEF-8AF3-95A429668DE2}"/>
              </a:ext>
            </a:extLst>
          </p:cNvPr>
          <p:cNvSpPr txBox="1"/>
          <p:nvPr/>
        </p:nvSpPr>
        <p:spPr>
          <a:xfrm>
            <a:off x="6251077" y="4911212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Vaughn Miller – 5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62FBA6C-5B74-48DF-86D8-02682019B2AE}"/>
              </a:ext>
            </a:extLst>
          </p:cNvPr>
          <p:cNvSpPr txBox="1"/>
          <p:nvPr/>
        </p:nvSpPr>
        <p:spPr>
          <a:xfrm>
            <a:off x="6251077" y="5711108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Adriaan Goosen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F0BDCE8-219B-4CF4-98CD-A0110759B994}"/>
              </a:ext>
            </a:extLst>
          </p:cNvPr>
          <p:cNvGrpSpPr/>
          <p:nvPr/>
        </p:nvGrpSpPr>
        <p:grpSpPr>
          <a:xfrm>
            <a:off x="5328392" y="1376735"/>
            <a:ext cx="4313629" cy="643894"/>
            <a:chOff x="810821" y="2968658"/>
            <a:chExt cx="4313629" cy="708283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A57BDA2-7965-43B2-BBFE-4B24587F75BC}"/>
                </a:ext>
              </a:extLst>
            </p:cNvPr>
            <p:cNvSpPr/>
            <p:nvPr/>
          </p:nvSpPr>
          <p:spPr>
            <a:xfrm>
              <a:off x="1473794" y="3061268"/>
              <a:ext cx="3650656" cy="523066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09000"/>
                </a:lnSpc>
              </a:pPr>
              <a:r>
                <a:rPr lang="en-ZA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equirements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A88EEBD-F12E-4BB6-8F7D-F41E1B7412DF}"/>
                </a:ext>
              </a:extLst>
            </p:cNvPr>
            <p:cNvSpPr txBox="1"/>
            <p:nvPr/>
          </p:nvSpPr>
          <p:spPr>
            <a:xfrm>
              <a:off x="810821" y="2968658"/>
              <a:ext cx="524503" cy="70828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spc="-300" dirty="0">
                  <a:solidFill>
                    <a:schemeClr val="accent1"/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06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AEFB491E-0945-4C58-A9C1-83E7BF901184}"/>
              </a:ext>
            </a:extLst>
          </p:cNvPr>
          <p:cNvSpPr txBox="1"/>
          <p:nvPr/>
        </p:nvSpPr>
        <p:spPr>
          <a:xfrm>
            <a:off x="6251077" y="1915340"/>
            <a:ext cx="2832054" cy="402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b="1" dirty="0">
                <a:latin typeface="+mj-lt"/>
                <a:cs typeface="Segoe UI Light" panose="020B0502040204020203" pitchFamily="34" charset="0"/>
              </a:rPr>
              <a:t>Janus van Zyl – 5 min</a:t>
            </a:r>
            <a:endParaRPr lang="en-US" b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442078-229F-4844-9C80-15B08318573E}"/>
              </a:ext>
            </a:extLst>
          </p:cNvPr>
          <p:cNvSpPr/>
          <p:nvPr/>
        </p:nvSpPr>
        <p:spPr>
          <a:xfrm>
            <a:off x="6084873" y="3719454"/>
            <a:ext cx="1762021" cy="47551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09000"/>
              </a:lnSpc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Comms Plan</a:t>
            </a:r>
          </a:p>
        </p:txBody>
      </p:sp>
    </p:spTree>
    <p:extLst>
      <p:ext uri="{BB962C8B-B14F-4D97-AF65-F5344CB8AC3E}">
        <p14:creationId xmlns:p14="http://schemas.microsoft.com/office/powerpoint/2010/main" val="41503753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A picture containing outdoor, grass, field, large&#10;&#10;Description automatically generated">
            <a:extLst>
              <a:ext uri="{FF2B5EF4-FFF2-40B4-BE49-F238E27FC236}">
                <a16:creationId xmlns:a16="http://schemas.microsoft.com/office/drawing/2014/main" id="{EB24ED51-3614-B045-9D08-BF5BAB1EE1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0996DC4-30B8-4342-B17E-13976A08B780}"/>
              </a:ext>
            </a:extLst>
          </p:cNvPr>
          <p:cNvSpPr/>
          <p:nvPr/>
        </p:nvSpPr>
        <p:spPr>
          <a:xfrm>
            <a:off x="2245879" y="1761452"/>
            <a:ext cx="76238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Unless the Lord builds the house, the builders </a:t>
            </a:r>
            <a:r>
              <a:rPr lang="en-US" sz="3600" i="1" dirty="0" err="1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labour</a:t>
            </a:r>
            <a:r>
              <a:rPr lang="en-US" sz="3600" i="1" dirty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 in vain. Unless the Lord watches over the city, the </a:t>
            </a:r>
            <a:r>
              <a:rPr lang="en-US" sz="4000" i="1" dirty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guards</a:t>
            </a:r>
            <a:r>
              <a:rPr lang="en-US" sz="3600" i="1" dirty="0">
                <a:solidFill>
                  <a:schemeClr val="bg1"/>
                </a:solidFill>
                <a:latin typeface="+mj-lt"/>
                <a:cs typeface="Segoe UI Light" panose="020B0502040204020203" pitchFamily="34" charset="0"/>
              </a:rPr>
              <a:t> stand watch in vain.”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D9512EC-B1B6-40A8-B574-B328B34ACCB9}"/>
              </a:ext>
            </a:extLst>
          </p:cNvPr>
          <p:cNvSpPr/>
          <p:nvPr/>
        </p:nvSpPr>
        <p:spPr>
          <a:xfrm>
            <a:off x="5710543" y="767390"/>
            <a:ext cx="694507" cy="604477"/>
          </a:xfrm>
          <a:custGeom>
            <a:avLst/>
            <a:gdLst>
              <a:gd name="connsiteX0" fmla="*/ 395021 w 395021"/>
              <a:gd name="connsiteY0" fmla="*/ 0 h 343815"/>
              <a:gd name="connsiteX1" fmla="*/ 395021 w 395021"/>
              <a:gd name="connsiteY1" fmla="*/ 70714 h 343815"/>
              <a:gd name="connsiteX2" fmla="*/ 320650 w 395021"/>
              <a:gd name="connsiteY2" fmla="*/ 179223 h 343815"/>
              <a:gd name="connsiteX3" fmla="*/ 395021 w 395021"/>
              <a:gd name="connsiteY3" fmla="*/ 179223 h 343815"/>
              <a:gd name="connsiteX4" fmla="*/ 395021 w 395021"/>
              <a:gd name="connsiteY4" fmla="*/ 343815 h 343815"/>
              <a:gd name="connsiteX5" fmla="*/ 242621 w 395021"/>
              <a:gd name="connsiteY5" fmla="*/ 343815 h 343815"/>
              <a:gd name="connsiteX6" fmla="*/ 242621 w 395021"/>
              <a:gd name="connsiteY6" fmla="*/ 179223 h 343815"/>
              <a:gd name="connsiteX7" fmla="*/ 287731 w 395021"/>
              <a:gd name="connsiteY7" fmla="*/ 63399 h 343815"/>
              <a:gd name="connsiteX8" fmla="*/ 395021 w 395021"/>
              <a:gd name="connsiteY8" fmla="*/ 0 h 343815"/>
              <a:gd name="connsiteX9" fmla="*/ 152400 w 395021"/>
              <a:gd name="connsiteY9" fmla="*/ 0 h 343815"/>
              <a:gd name="connsiteX10" fmla="*/ 152400 w 395021"/>
              <a:gd name="connsiteY10" fmla="*/ 70714 h 343815"/>
              <a:gd name="connsiteX11" fmla="*/ 78029 w 395021"/>
              <a:gd name="connsiteY11" fmla="*/ 179223 h 343815"/>
              <a:gd name="connsiteX12" fmla="*/ 152400 w 395021"/>
              <a:gd name="connsiteY12" fmla="*/ 179223 h 343815"/>
              <a:gd name="connsiteX13" fmla="*/ 152400 w 395021"/>
              <a:gd name="connsiteY13" fmla="*/ 343815 h 343815"/>
              <a:gd name="connsiteX14" fmla="*/ 0 w 395021"/>
              <a:gd name="connsiteY14" fmla="*/ 343815 h 343815"/>
              <a:gd name="connsiteX15" fmla="*/ 0 w 395021"/>
              <a:gd name="connsiteY15" fmla="*/ 179223 h 343815"/>
              <a:gd name="connsiteX16" fmla="*/ 45111 w 395021"/>
              <a:gd name="connsiteY16" fmla="*/ 63399 h 343815"/>
              <a:gd name="connsiteX17" fmla="*/ 152400 w 395021"/>
              <a:gd name="connsiteY17" fmla="*/ 0 h 34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5021" h="343815">
                <a:moveTo>
                  <a:pt x="395021" y="0"/>
                </a:moveTo>
                <a:lnTo>
                  <a:pt x="395021" y="70714"/>
                </a:lnTo>
                <a:cubicBezTo>
                  <a:pt x="345440" y="87783"/>
                  <a:pt x="320650" y="123952"/>
                  <a:pt x="320650" y="179223"/>
                </a:cubicBezTo>
                <a:lnTo>
                  <a:pt x="395021" y="179223"/>
                </a:lnTo>
                <a:lnTo>
                  <a:pt x="395021" y="343815"/>
                </a:lnTo>
                <a:lnTo>
                  <a:pt x="242621" y="343815"/>
                </a:lnTo>
                <a:lnTo>
                  <a:pt x="242621" y="179223"/>
                </a:lnTo>
                <a:cubicBezTo>
                  <a:pt x="242621" y="135332"/>
                  <a:pt x="257658" y="96724"/>
                  <a:pt x="287731" y="63399"/>
                </a:cubicBezTo>
                <a:cubicBezTo>
                  <a:pt x="314554" y="34138"/>
                  <a:pt x="350317" y="13005"/>
                  <a:pt x="395021" y="0"/>
                </a:cubicBezTo>
                <a:close/>
                <a:moveTo>
                  <a:pt x="152400" y="0"/>
                </a:moveTo>
                <a:lnTo>
                  <a:pt x="152400" y="70714"/>
                </a:lnTo>
                <a:cubicBezTo>
                  <a:pt x="102819" y="87783"/>
                  <a:pt x="78029" y="123952"/>
                  <a:pt x="78029" y="179223"/>
                </a:cubicBezTo>
                <a:lnTo>
                  <a:pt x="152400" y="179223"/>
                </a:lnTo>
                <a:lnTo>
                  <a:pt x="152400" y="343815"/>
                </a:lnTo>
                <a:lnTo>
                  <a:pt x="0" y="343815"/>
                </a:lnTo>
                <a:lnTo>
                  <a:pt x="0" y="179223"/>
                </a:lnTo>
                <a:cubicBezTo>
                  <a:pt x="0" y="135332"/>
                  <a:pt x="15037" y="96724"/>
                  <a:pt x="45111" y="63399"/>
                </a:cubicBezTo>
                <a:cubicBezTo>
                  <a:pt x="71933" y="34138"/>
                  <a:pt x="107696" y="13005"/>
                  <a:pt x="1524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44500" dist="254000" dir="8100000" algn="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4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`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05D1F1-A93A-4A56-BA4B-AEF242F7E600}"/>
              </a:ext>
            </a:extLst>
          </p:cNvPr>
          <p:cNvSpPr txBox="1"/>
          <p:nvPr/>
        </p:nvSpPr>
        <p:spPr>
          <a:xfrm>
            <a:off x="4509394" y="4552528"/>
            <a:ext cx="3173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Ubuntu Medium" panose="020B0604030602030204" pitchFamily="34" charset="0"/>
                <a:ea typeface="Roboto Condensed" panose="02000000000000000000" pitchFamily="2" charset="0"/>
                <a:cs typeface="Liberation Sans" panose="020B0604020202020204" pitchFamily="34" charset="0"/>
              </a:rPr>
              <a:t>Psa</a:t>
            </a:r>
            <a:r>
              <a:rPr lang="en-US" sz="2000" dirty="0">
                <a:solidFill>
                  <a:schemeClr val="bg1"/>
                </a:solidFill>
                <a:latin typeface="Ubuntu Medium" panose="020B0604030602030204" pitchFamily="34" charset="0"/>
                <a:ea typeface="Roboto Condensed" panose="02000000000000000000" pitchFamily="2" charset="0"/>
                <a:cs typeface="Liberation Sans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Ubuntu Medium" panose="020B0604030602030204" pitchFamily="34" charset="0"/>
                <a:ea typeface="Roboto Condensed" panose="02000000000000000000" pitchFamily="2" charset="0"/>
                <a:cs typeface="Liberation Sans" panose="020B0604020202020204" pitchFamily="34" charset="0"/>
              </a:rPr>
              <a:t>127</a:t>
            </a:r>
            <a:endParaRPr lang="en-US" sz="2000" dirty="0">
              <a:solidFill>
                <a:schemeClr val="bg1"/>
              </a:solidFill>
              <a:latin typeface="Ubuntu Medium" panose="020B0604030602030204" pitchFamily="34" charset="0"/>
              <a:ea typeface="Roboto Condensed" panose="02000000000000000000" pitchFamily="2" charset="0"/>
              <a:cs typeface="Liberation Sans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0F06CE-98F6-41D5-872D-A3F8DFC48006}"/>
              </a:ext>
            </a:extLst>
          </p:cNvPr>
          <p:cNvCxnSpPr/>
          <p:nvPr/>
        </p:nvCxnSpPr>
        <p:spPr>
          <a:xfrm>
            <a:off x="5867400" y="4092838"/>
            <a:ext cx="4572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12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4016840" y="1852500"/>
            <a:ext cx="4158318" cy="3139321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Background</a:t>
            </a:r>
          </a:p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</a:p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Orientation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575477" y="6293305"/>
            <a:ext cx="3166893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Adriaan Goosen</a:t>
            </a:r>
          </a:p>
        </p:txBody>
      </p:sp>
    </p:spTree>
    <p:extLst>
      <p:ext uri="{BB962C8B-B14F-4D97-AF65-F5344CB8AC3E}">
        <p14:creationId xmlns:p14="http://schemas.microsoft.com/office/powerpoint/2010/main" val="122021734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1564-E2C8-443F-8E07-E59DFA5B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</a:t>
            </a:r>
            <a:r>
              <a:rPr lang="en-US" dirty="0"/>
              <a:t>ACKROUND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34D36-FD98-42BC-977C-D6843E425B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2052" name="Picture 4" descr="https://bayburgfinancial.files.wordpress.com/2016/03/nz-property-value-increased.jpg?w=700">
            <a:extLst>
              <a:ext uri="{FF2B5EF4-FFF2-40B4-BE49-F238E27FC236}">
                <a16:creationId xmlns:a16="http://schemas.microsoft.com/office/drawing/2014/main" id="{0976362B-3DFA-41FD-848C-30609F10298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5628" y="3803536"/>
            <a:ext cx="4060267" cy="2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.primedia.co.za/primedia-broadcasting/image/upload/c_fill,w_700/doi4tualpxyaakycr8lx">
            <a:extLst>
              <a:ext uri="{FF2B5EF4-FFF2-40B4-BE49-F238E27FC236}">
                <a16:creationId xmlns:a16="http://schemas.microsoft.com/office/drawing/2014/main" id="{83D5065A-921C-471C-BB63-5FE3D0079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199" y="3828218"/>
            <a:ext cx="4299175" cy="217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chef.bbci.co.uk/news/624/cpsprodpb/DC94/production/_106786465_newsouth_africa_murders2_640-nc.png">
            <a:extLst>
              <a:ext uri="{FF2B5EF4-FFF2-40B4-BE49-F238E27FC236}">
                <a16:creationId xmlns:a16="http://schemas.microsoft.com/office/drawing/2014/main" id="{0FE8FB0A-DC1D-4864-8DAA-BAFAF0D07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804" y="3815859"/>
            <a:ext cx="3009394" cy="21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A374-6D41-4D06-9363-3092466402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1281133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b="1" dirty="0">
                <a:solidFill>
                  <a:schemeClr val="bg1"/>
                </a:solidFill>
              </a:rPr>
              <a:t>C</a:t>
            </a:r>
            <a:r>
              <a:rPr lang="en-US" b="1" dirty="0">
                <a:solidFill>
                  <a:schemeClr val="bg1"/>
                </a:solidFill>
              </a:rPr>
              <a:t>RIME</a:t>
            </a:r>
          </a:p>
          <a:p>
            <a:pPr marL="457200" indent="-457200">
              <a:buFont typeface="+mj-lt"/>
              <a:buAutoNum type="arabicPeriod"/>
            </a:pPr>
            <a:r>
              <a:rPr lang="en-ZA" b="1" dirty="0">
                <a:solidFill>
                  <a:schemeClr val="bg1"/>
                </a:solidFill>
              </a:rPr>
              <a:t>PROPERTY VALUE</a:t>
            </a:r>
            <a:endParaRPr lang="ru-RU" b="1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SAFE COMMUNITY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97F92-E1AE-C448-81C2-A997FD2C525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2099" y="456540"/>
            <a:ext cx="4492913" cy="294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3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AA3C69-6528-421F-B1D6-E5E45F837012}"/>
              </a:ext>
            </a:extLst>
          </p:cNvPr>
          <p:cNvSpPr/>
          <p:nvPr/>
        </p:nvSpPr>
        <p:spPr>
          <a:xfrm>
            <a:off x="0" y="1469572"/>
            <a:ext cx="12192000" cy="3918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06FE2A2-FFEF-4416-96C7-0B9F7D5288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257175"/>
            <a:ext cx="5486400" cy="6221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1B4613-1BFA-47CA-B4BB-D13EB445CC7D}"/>
              </a:ext>
            </a:extLst>
          </p:cNvPr>
          <p:cNvSpPr txBox="1"/>
          <p:nvPr/>
        </p:nvSpPr>
        <p:spPr>
          <a:xfrm>
            <a:off x="6534151" y="2664579"/>
            <a:ext cx="3973285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3 x Sliding Gates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06FF01-47CC-4FC6-A59D-BBE96502991C}"/>
              </a:ext>
            </a:extLst>
          </p:cNvPr>
          <p:cNvSpPr txBox="1"/>
          <p:nvPr/>
        </p:nvSpPr>
        <p:spPr>
          <a:xfrm>
            <a:off x="6534151" y="1799310"/>
            <a:ext cx="5486400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ZA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5 x Boomed Gates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F67523-6A5E-45D6-A603-CB23B0192AA2}"/>
              </a:ext>
            </a:extLst>
          </p:cNvPr>
          <p:cNvCxnSpPr/>
          <p:nvPr/>
        </p:nvCxnSpPr>
        <p:spPr>
          <a:xfrm>
            <a:off x="5943600" y="2932344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09E847C-BC66-48B3-8DAD-5C8F15389AAB}"/>
              </a:ext>
            </a:extLst>
          </p:cNvPr>
          <p:cNvCxnSpPr/>
          <p:nvPr/>
        </p:nvCxnSpPr>
        <p:spPr>
          <a:xfrm>
            <a:off x="5943600" y="2067075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2EEECB8-7FE0-834E-B85C-D7587887906C}"/>
              </a:ext>
            </a:extLst>
          </p:cNvPr>
          <p:cNvSpPr txBox="1"/>
          <p:nvPr/>
        </p:nvSpPr>
        <p:spPr>
          <a:xfrm>
            <a:off x="6534151" y="3593869"/>
            <a:ext cx="3973285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2 x Pedestrian Gates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9B2841-1511-6C44-9C0A-65B28C03CF7E}"/>
              </a:ext>
            </a:extLst>
          </p:cNvPr>
          <p:cNvCxnSpPr/>
          <p:nvPr/>
        </p:nvCxnSpPr>
        <p:spPr>
          <a:xfrm>
            <a:off x="5943600" y="3861634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DB951C2-12F9-A54F-BD61-51F138F783D4}"/>
              </a:ext>
            </a:extLst>
          </p:cNvPr>
          <p:cNvSpPr txBox="1"/>
          <p:nvPr/>
        </p:nvSpPr>
        <p:spPr>
          <a:xfrm>
            <a:off x="6534151" y="4519155"/>
            <a:ext cx="3973285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ClearVu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 Fencing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0FA1817-25C6-8B49-A078-A8B0B2038FD7}"/>
              </a:ext>
            </a:extLst>
          </p:cNvPr>
          <p:cNvCxnSpPr/>
          <p:nvPr/>
        </p:nvCxnSpPr>
        <p:spPr>
          <a:xfrm>
            <a:off x="5943600" y="4786920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0563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/>
      <p:bldP spid="7" grpId="0"/>
      <p:bldP spid="10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24377B-963D-4B0C-9CD5-B212A75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59" y="5212080"/>
            <a:ext cx="3558466" cy="164592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Area Include: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0050-8A61-465E-B062-2ADBAC838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B22805-BF94-4FD3-ADDB-44B1D35F9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536180"/>
              </p:ext>
            </p:extLst>
          </p:nvPr>
        </p:nvGraphicFramePr>
        <p:xfrm>
          <a:off x="241443" y="174661"/>
          <a:ext cx="11799870" cy="51034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9974">
                  <a:extLst>
                    <a:ext uri="{9D8B030D-6E8A-4147-A177-3AD203B41FA5}">
                      <a16:colId xmlns:a16="http://schemas.microsoft.com/office/drawing/2014/main" val="3956153477"/>
                    </a:ext>
                  </a:extLst>
                </a:gridCol>
                <a:gridCol w="2359974">
                  <a:extLst>
                    <a:ext uri="{9D8B030D-6E8A-4147-A177-3AD203B41FA5}">
                      <a16:colId xmlns:a16="http://schemas.microsoft.com/office/drawing/2014/main" val="504103139"/>
                    </a:ext>
                  </a:extLst>
                </a:gridCol>
                <a:gridCol w="2359974">
                  <a:extLst>
                    <a:ext uri="{9D8B030D-6E8A-4147-A177-3AD203B41FA5}">
                      <a16:colId xmlns:a16="http://schemas.microsoft.com/office/drawing/2014/main" val="1243744587"/>
                    </a:ext>
                  </a:extLst>
                </a:gridCol>
                <a:gridCol w="2359974">
                  <a:extLst>
                    <a:ext uri="{9D8B030D-6E8A-4147-A177-3AD203B41FA5}">
                      <a16:colId xmlns:a16="http://schemas.microsoft.com/office/drawing/2014/main" val="1007569494"/>
                    </a:ext>
                  </a:extLst>
                </a:gridCol>
                <a:gridCol w="2359974">
                  <a:extLst>
                    <a:ext uri="{9D8B030D-6E8A-4147-A177-3AD203B41FA5}">
                      <a16:colId xmlns:a16="http://schemas.microsoft.com/office/drawing/2014/main" val="2154778113"/>
                    </a:ext>
                  </a:extLst>
                </a:gridCol>
              </a:tblGrid>
              <a:tr h="36885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COMPLEX</a:t>
                      </a:r>
                      <a:endParaRPr lang="en-US" sz="20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STREET</a:t>
                      </a:r>
                      <a:endParaRPr lang="en-US" sz="20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1278605075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Eldo</a:t>
                      </a:r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 Manor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Aalwyn</a:t>
                      </a:r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Cres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Ewald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Kort</a:t>
                      </a:r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Soetdoringdraai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65776344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Frizzante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Anthill Cres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Fitzgelrald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Little Lane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Springbok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01095965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Henri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Baobab Street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Frederik Avenue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Lyell's Lane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Suni Nook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15135593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Ilanda</a:t>
                      </a:r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Blue Gum Bend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Garnet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Marinus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Swart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983772269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Gardens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Brendon Pl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Guineafowl Walk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Mulder's Mile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Tanyas Terrace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90900762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Heights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Caley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Henri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Plover's Path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Weavind Ave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22688192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Hills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Colleen Nook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Ingrid's Isle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Quiet Cl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Wilhelm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533848611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Koppie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Avenue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Rene's Road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Willem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538451153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Ireland Place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Uitsig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Justin Cres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Roan Nook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Will's Way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839437424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Justin Villas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Drienie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Koedoe Street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Shamrock Nook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Winston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278917632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Mardine</a:t>
                      </a:r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Edwards Road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Koos Smal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Shirley Road</a:t>
                      </a:r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Wynne Road</a:t>
                      </a:r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63251636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Maritane</a:t>
                      </a:r>
                      <a:endParaRPr lang="en-US" sz="1600" b="1" u="none" strike="noStrike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884462564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Swallow's Nest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56987064"/>
                  </a:ext>
                </a:extLst>
              </a:tr>
              <a:tr h="30316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600" b="1" u="none" strike="noStrike" kern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Uitsig</a:t>
                      </a:r>
                      <a:r>
                        <a:rPr lang="en-US" sz="1600" b="1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195816493"/>
                  </a:ext>
                </a:extLst>
              </a:tr>
            </a:tbl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3D85639-E9FC-4CB8-A69E-E31C65CF792F}"/>
              </a:ext>
            </a:extLst>
          </p:cNvPr>
          <p:cNvSpPr txBox="1">
            <a:spLocks/>
          </p:cNvSpPr>
          <p:nvPr/>
        </p:nvSpPr>
        <p:spPr>
          <a:xfrm>
            <a:off x="4686547" y="5589544"/>
            <a:ext cx="2743200" cy="956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STREETS = 47</a:t>
            </a:r>
          </a:p>
          <a:p>
            <a:r>
              <a:rPr lang="en-US" sz="2400" b="1" dirty="0"/>
              <a:t>COMPLEXES = 24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9D456CF-16C1-4F64-ABE1-6EEFDD4808B4}"/>
              </a:ext>
            </a:extLst>
          </p:cNvPr>
          <p:cNvSpPr txBox="1">
            <a:spLocks/>
          </p:cNvSpPr>
          <p:nvPr/>
        </p:nvSpPr>
        <p:spPr>
          <a:xfrm>
            <a:off x="7953728" y="5589544"/>
            <a:ext cx="2743200" cy="9569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BUSINESSES = 84</a:t>
            </a:r>
          </a:p>
          <a:p>
            <a:r>
              <a:rPr lang="en-US" sz="2400" b="1" dirty="0"/>
              <a:t>CHURCES = 4</a:t>
            </a:r>
          </a:p>
        </p:txBody>
      </p:sp>
    </p:spTree>
    <p:extLst>
      <p:ext uri="{BB962C8B-B14F-4D97-AF65-F5344CB8AC3E}">
        <p14:creationId xmlns:p14="http://schemas.microsoft.com/office/powerpoint/2010/main" val="310250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frog&#10;&#10;Description automatically generated">
            <a:extLst>
              <a:ext uri="{FF2B5EF4-FFF2-40B4-BE49-F238E27FC236}">
                <a16:creationId xmlns:a16="http://schemas.microsoft.com/office/drawing/2014/main" id="{F1D93ECE-D6C3-4B8F-BD98-5D3B365C8D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9" y="250467"/>
            <a:ext cx="12174481" cy="58406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5609B46-A16B-47EB-A07D-C598CAA4D497}"/>
              </a:ext>
            </a:extLst>
          </p:cNvPr>
          <p:cNvSpPr/>
          <p:nvPr/>
        </p:nvSpPr>
        <p:spPr>
          <a:xfrm>
            <a:off x="1097279" y="6238201"/>
            <a:ext cx="10432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https://drive.google.com/open?id=1r6NkWkwMd6U18MnP1EHAQa3w0ig2cK4-&amp;usp=sharing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93734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363008" y="2831006"/>
            <a:ext cx="5465984" cy="1107996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Steps Complete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575477" y="6293305"/>
            <a:ext cx="3166893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Adriaan Goosen</a:t>
            </a:r>
          </a:p>
        </p:txBody>
      </p:sp>
    </p:spTree>
    <p:extLst>
      <p:ext uri="{BB962C8B-B14F-4D97-AF65-F5344CB8AC3E}">
        <p14:creationId xmlns:p14="http://schemas.microsoft.com/office/powerpoint/2010/main" val="2693159133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5D85AA9E-8840-4AB7-BB51-08A6B98FF2BB}"/>
              </a:ext>
            </a:extLst>
          </p:cNvPr>
          <p:cNvSpPr/>
          <p:nvPr/>
        </p:nvSpPr>
        <p:spPr>
          <a:xfrm rot="13500000" flipV="1">
            <a:off x="9992247" y="3227210"/>
            <a:ext cx="388338" cy="38833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BBC0D84F-5F46-487E-9D18-F2B60510ED46}"/>
              </a:ext>
            </a:extLst>
          </p:cNvPr>
          <p:cNvSpPr/>
          <p:nvPr/>
        </p:nvSpPr>
        <p:spPr>
          <a:xfrm rot="8100000">
            <a:off x="7278003" y="3242450"/>
            <a:ext cx="388338" cy="38833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EEE176A4-A3BF-41C7-A20A-E7D7EF9246D5}"/>
              </a:ext>
            </a:extLst>
          </p:cNvPr>
          <p:cNvSpPr/>
          <p:nvPr/>
        </p:nvSpPr>
        <p:spPr>
          <a:xfrm rot="8100000">
            <a:off x="1848752" y="3242450"/>
            <a:ext cx="388338" cy="38833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A297AC0-F8E0-4441-AA16-4980B707E10F}"/>
              </a:ext>
            </a:extLst>
          </p:cNvPr>
          <p:cNvSpPr/>
          <p:nvPr/>
        </p:nvSpPr>
        <p:spPr>
          <a:xfrm rot="13500000" flipV="1">
            <a:off x="4563759" y="3227210"/>
            <a:ext cx="388338" cy="38833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DA4E0E2-341E-40E5-A0CE-EE12D1908447}"/>
              </a:ext>
            </a:extLst>
          </p:cNvPr>
          <p:cNvGrpSpPr/>
          <p:nvPr/>
        </p:nvGrpSpPr>
        <p:grpSpPr>
          <a:xfrm>
            <a:off x="6313582" y="3148526"/>
            <a:ext cx="2317179" cy="3063702"/>
            <a:chOff x="6313582" y="3738095"/>
            <a:chExt cx="2317179" cy="306370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2D5086-907F-4EE6-B436-0EEFF7B7CEF8}"/>
                </a:ext>
              </a:extLst>
            </p:cNvPr>
            <p:cNvSpPr/>
            <p:nvPr/>
          </p:nvSpPr>
          <p:spPr>
            <a:xfrm>
              <a:off x="6357124" y="3738095"/>
              <a:ext cx="1132319" cy="998094"/>
            </a:xfrm>
            <a:prstGeom prst="rect">
              <a:avLst/>
            </a:prstGeom>
          </p:spPr>
          <p:txBody>
            <a:bodyPr wrap="square" lIns="0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5400" b="1" dirty="0">
                  <a:solidFill>
                    <a:schemeClr val="bg1">
                      <a:lumMod val="85000"/>
                    </a:schemeClr>
                  </a:solidFill>
                  <a:latin typeface="Ubuntu" panose="020B0504030602030204" pitchFamily="34" charset="0"/>
                  <a:cs typeface="Segoe UI Light" panose="020B0502040204020203" pitchFamily="34" charset="0"/>
                </a:rPr>
                <a:t>03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5D662DE-66D4-429F-B4BE-E0B9D0493675}"/>
                </a:ext>
              </a:extLst>
            </p:cNvPr>
            <p:cNvSpPr/>
            <p:nvPr/>
          </p:nvSpPr>
          <p:spPr>
            <a:xfrm>
              <a:off x="6313582" y="4907624"/>
              <a:ext cx="2317179" cy="1894173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Strategic Partners Selected</a:t>
              </a:r>
            </a:p>
            <a:p>
              <a:pPr marL="685800" lvl="1" indent="-228600">
                <a:lnSpc>
                  <a:spcPct val="109000"/>
                </a:lnSpc>
                <a:buFont typeface="+mj-lt"/>
                <a:buAutoNum type="arabicPeriod"/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Streetsafe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- PM</a:t>
              </a:r>
            </a:p>
            <a:p>
              <a:pPr marL="685800" lvl="1" indent="-228600">
                <a:lnSpc>
                  <a:spcPct val="109000"/>
                </a:lnSpc>
                <a:buFont typeface="+mj-lt"/>
                <a:buAutoNum type="arabicPeriod"/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Pexton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Cerva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– Admin Process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Final approval of area to be enclosed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Updated cost estimates reviewed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5EAEEC0-FFB6-4EDD-A78F-AF5FD4C790CD}"/>
                </a:ext>
              </a:extLst>
            </p:cNvPr>
            <p:cNvSpPr/>
            <p:nvPr/>
          </p:nvSpPr>
          <p:spPr>
            <a:xfrm>
              <a:off x="6313582" y="4597530"/>
              <a:ext cx="2317179" cy="32714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ZA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2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020-02-05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E5C90-A6DF-4CCA-B002-7919D8C3D8C7}"/>
              </a:ext>
            </a:extLst>
          </p:cNvPr>
          <p:cNvGrpSpPr/>
          <p:nvPr/>
        </p:nvGrpSpPr>
        <p:grpSpPr>
          <a:xfrm>
            <a:off x="9027827" y="1023923"/>
            <a:ext cx="2599314" cy="2057336"/>
            <a:chOff x="9027826" y="994895"/>
            <a:chExt cx="2599314" cy="2057336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C8BF46B-DEA2-4220-85BC-B41C41069C76}"/>
                </a:ext>
              </a:extLst>
            </p:cNvPr>
            <p:cNvSpPr/>
            <p:nvPr/>
          </p:nvSpPr>
          <p:spPr>
            <a:xfrm>
              <a:off x="9071368" y="994895"/>
              <a:ext cx="1132319" cy="998094"/>
            </a:xfrm>
            <a:prstGeom prst="rect">
              <a:avLst/>
            </a:prstGeom>
          </p:spPr>
          <p:txBody>
            <a:bodyPr wrap="square" lIns="0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5400" b="1" dirty="0">
                  <a:solidFill>
                    <a:schemeClr val="bg1">
                      <a:lumMod val="85000"/>
                    </a:schemeClr>
                  </a:solidFill>
                  <a:latin typeface="Ubuntu" panose="020B0504030602030204" pitchFamily="34" charset="0"/>
                  <a:cs typeface="Segoe UI Light" panose="020B0502040204020203" pitchFamily="34" charset="0"/>
                </a:rPr>
                <a:t>04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C37BBA4-CF79-489D-BE0D-5CDB23392851}"/>
                </a:ext>
              </a:extLst>
            </p:cNvPr>
            <p:cNvSpPr/>
            <p:nvPr/>
          </p:nvSpPr>
          <p:spPr>
            <a:xfrm>
              <a:off x="9027826" y="2164424"/>
              <a:ext cx="2599314" cy="8878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Communication Strategy Compiled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First meeting for 2020 arranged with </a:t>
              </a:r>
              <a:r>
                <a:rPr lang="en-ZA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Eldo</a:t>
              </a: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Heights Representatives / Volunteers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7D1868B-A287-453E-8731-4485BDA531C4}"/>
                </a:ext>
              </a:extLst>
            </p:cNvPr>
            <p:cNvSpPr/>
            <p:nvPr/>
          </p:nvSpPr>
          <p:spPr>
            <a:xfrm>
              <a:off x="9027826" y="1854330"/>
              <a:ext cx="2317179" cy="32714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ZA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2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020-02-10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82DBDB1-12D1-4531-911D-14877CCC3EFA}"/>
              </a:ext>
            </a:extLst>
          </p:cNvPr>
          <p:cNvGrpSpPr/>
          <p:nvPr/>
        </p:nvGrpSpPr>
        <p:grpSpPr>
          <a:xfrm>
            <a:off x="751336" y="2751757"/>
            <a:ext cx="2334450" cy="3538110"/>
            <a:chOff x="885095" y="3767123"/>
            <a:chExt cx="2334450" cy="353811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E68BCFD-D3D2-47F2-8C2D-7CE885F1B7E8}"/>
                </a:ext>
              </a:extLst>
            </p:cNvPr>
            <p:cNvSpPr/>
            <p:nvPr/>
          </p:nvSpPr>
          <p:spPr>
            <a:xfrm>
              <a:off x="928637" y="3767123"/>
              <a:ext cx="1132319" cy="998094"/>
            </a:xfrm>
            <a:prstGeom prst="rect">
              <a:avLst/>
            </a:prstGeom>
          </p:spPr>
          <p:txBody>
            <a:bodyPr wrap="square" lIns="0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5400" b="1" dirty="0">
                  <a:solidFill>
                    <a:schemeClr val="bg1">
                      <a:lumMod val="85000"/>
                    </a:schemeClr>
                  </a:solidFill>
                  <a:latin typeface="Ubuntu" panose="020B0504030602030204" pitchFamily="34" charset="0"/>
                  <a:cs typeface="Segoe UI Light" panose="020B0502040204020203" pitchFamily="34" charset="0"/>
                </a:rPr>
                <a:t>01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94A20E9-AB50-4883-9227-57A9AC235DD9}"/>
                </a:ext>
              </a:extLst>
            </p:cNvPr>
            <p:cNvSpPr/>
            <p:nvPr/>
          </p:nvSpPr>
          <p:spPr>
            <a:xfrm>
              <a:off x="885095" y="4936652"/>
              <a:ext cx="2317179" cy="1290353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First meeting at Eldoraigne Library to share idea of closing a portion of Eldoraigne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Recommendation to arrange a follow-up meeting with broader area representatives 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2A0BA6D-F276-4980-B964-11629D125EBD}"/>
                </a:ext>
              </a:extLst>
            </p:cNvPr>
            <p:cNvSpPr/>
            <p:nvPr/>
          </p:nvSpPr>
          <p:spPr>
            <a:xfrm>
              <a:off x="885095" y="4626558"/>
              <a:ext cx="2317179" cy="32714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2019-11-27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3616A2C-4A03-488F-BDC8-2FC4A98281F5}"/>
                </a:ext>
              </a:extLst>
            </p:cNvPr>
            <p:cNvSpPr/>
            <p:nvPr/>
          </p:nvSpPr>
          <p:spPr>
            <a:xfrm>
              <a:off x="885095" y="6143808"/>
              <a:ext cx="2317179" cy="32714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2019-12-11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3F1CECA-893D-4EA3-9882-8CDEC570776A}"/>
                </a:ext>
              </a:extLst>
            </p:cNvPr>
            <p:cNvSpPr/>
            <p:nvPr/>
          </p:nvSpPr>
          <p:spPr>
            <a:xfrm>
              <a:off x="902366" y="6417426"/>
              <a:ext cx="2317179" cy="8878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Support confirmed to proceed with initiative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Temporary Committee Appointed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BC53440-3ECA-4BF2-AF39-2ECDCE117848}"/>
              </a:ext>
            </a:extLst>
          </p:cNvPr>
          <p:cNvGrpSpPr/>
          <p:nvPr/>
        </p:nvGrpSpPr>
        <p:grpSpPr>
          <a:xfrm>
            <a:off x="3599339" y="1023923"/>
            <a:ext cx="2317179" cy="2661156"/>
            <a:chOff x="3599338" y="994895"/>
            <a:chExt cx="2317179" cy="266115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98BBBB3-2DCC-48E5-AA89-63E8AE28E46D}"/>
                </a:ext>
              </a:extLst>
            </p:cNvPr>
            <p:cNvSpPr/>
            <p:nvPr/>
          </p:nvSpPr>
          <p:spPr>
            <a:xfrm>
              <a:off x="3642880" y="994895"/>
              <a:ext cx="1132319" cy="998094"/>
            </a:xfrm>
            <a:prstGeom prst="rect">
              <a:avLst/>
            </a:prstGeom>
          </p:spPr>
          <p:txBody>
            <a:bodyPr wrap="square" lIns="0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5400" b="1" dirty="0">
                  <a:solidFill>
                    <a:schemeClr val="bg1">
                      <a:lumMod val="85000"/>
                    </a:schemeClr>
                  </a:solidFill>
                  <a:latin typeface="Ubuntu" panose="020B0504030602030204" pitchFamily="34" charset="0"/>
                  <a:cs typeface="Segoe UI Light" panose="020B0502040204020203" pitchFamily="34" charset="0"/>
                </a:rPr>
                <a:t>02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54C892B-F082-49F6-81BF-42A281EC7310}"/>
                </a:ext>
              </a:extLst>
            </p:cNvPr>
            <p:cNvSpPr/>
            <p:nvPr/>
          </p:nvSpPr>
          <p:spPr>
            <a:xfrm>
              <a:off x="3599338" y="2164424"/>
              <a:ext cx="2317179" cy="149162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First formal Committee meeting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Agreement on name to be used: ELDO HEIGHTS</a:t>
              </a:r>
            </a:p>
            <a:p>
              <a:pPr marL="171450" indent="-171450">
                <a:lnSpc>
                  <a:spcPct val="109000"/>
                </a:lnSpc>
                <a:buFont typeface="Arial" panose="020B0604020202020204" pitchFamily="34" charset="0"/>
                <a:buChar char="•"/>
              </a:pPr>
              <a:r>
                <a:rPr lang="en-ZA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Compile action plan with responsibilities to each member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9990588-BA7D-4B10-912F-42995FB5EC00}"/>
                </a:ext>
              </a:extLst>
            </p:cNvPr>
            <p:cNvSpPr/>
            <p:nvPr/>
          </p:nvSpPr>
          <p:spPr>
            <a:xfrm>
              <a:off x="3599338" y="1865615"/>
              <a:ext cx="2317179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2019-12-11</a:t>
              </a:r>
            </a:p>
          </p:txBody>
        </p:sp>
      </p:grp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612FF3D-2CD0-DF49-A405-F536F8498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839" y="513173"/>
            <a:ext cx="2317179" cy="2340585"/>
          </a:xfrm>
        </p:spPr>
      </p:pic>
      <p:pic>
        <p:nvPicPr>
          <p:cNvPr id="18" name="Picture Placeholder 17" descr="A picture containing indoor, person, hand, man&#10;&#10;Description automatically generated">
            <a:extLst>
              <a:ext uri="{FF2B5EF4-FFF2-40B4-BE49-F238E27FC236}">
                <a16:creationId xmlns:a16="http://schemas.microsoft.com/office/drawing/2014/main" id="{E38D2DFA-B42B-B34A-8A22-AFF11E00BC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3" name="Picture Placeholder 22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5633E23F-B01B-AE49-B546-5723B1BF5D7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7" name="Picture Placeholder 36" descr="A picture containing black&#10;&#10;Description automatically generated">
            <a:extLst>
              <a:ext uri="{FF2B5EF4-FFF2-40B4-BE49-F238E27FC236}">
                <a16:creationId xmlns:a16="http://schemas.microsoft.com/office/drawing/2014/main" id="{5B9279E0-F13E-C64F-907A-8F1CC7C375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3522" y="3429000"/>
            <a:ext cx="2715768" cy="2743200"/>
          </a:xfrm>
        </p:spPr>
      </p:pic>
    </p:spTree>
    <p:extLst>
      <p:ext uri="{BB962C8B-B14F-4D97-AF65-F5344CB8AC3E}">
        <p14:creationId xmlns:p14="http://schemas.microsoft.com/office/powerpoint/2010/main" val="2386908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105A01B-9F3C-4244-BEF0-26F4458A4358}"/>
              </a:ext>
            </a:extLst>
          </p:cNvPr>
          <p:cNvGrpSpPr/>
          <p:nvPr/>
        </p:nvGrpSpPr>
        <p:grpSpPr>
          <a:xfrm>
            <a:off x="347558" y="2475290"/>
            <a:ext cx="2317179" cy="727689"/>
            <a:chOff x="363887" y="2455692"/>
            <a:chExt cx="2317179" cy="72768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8134FD3-190A-4C42-A93C-94928CC9D70E}"/>
                </a:ext>
              </a:extLst>
            </p:cNvPr>
            <p:cNvSpPr/>
            <p:nvPr/>
          </p:nvSpPr>
          <p:spPr>
            <a:xfrm>
              <a:off x="363887" y="2835593"/>
              <a:ext cx="2317179" cy="347788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ZA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</a:t>
              </a: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HAIRPERSON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C3C761-DF8F-4CE0-A9C4-6B0B54519970}"/>
                </a:ext>
              </a:extLst>
            </p:cNvPr>
            <p:cNvSpPr/>
            <p:nvPr/>
          </p:nvSpPr>
          <p:spPr>
            <a:xfrm>
              <a:off x="363887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Adriaan Goosen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B141BD3-DAB3-40A9-AE60-1603BD286D24}"/>
              </a:ext>
            </a:extLst>
          </p:cNvPr>
          <p:cNvGrpSpPr/>
          <p:nvPr/>
        </p:nvGrpSpPr>
        <p:grpSpPr>
          <a:xfrm>
            <a:off x="9494606" y="2475290"/>
            <a:ext cx="2317179" cy="727689"/>
            <a:chOff x="9510935" y="2455692"/>
            <a:chExt cx="2317179" cy="72768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FC3FD7-04A5-436B-A5D5-8F626193BDFA}"/>
                </a:ext>
              </a:extLst>
            </p:cNvPr>
            <p:cNvSpPr/>
            <p:nvPr/>
          </p:nvSpPr>
          <p:spPr>
            <a:xfrm>
              <a:off x="9510935" y="2835593"/>
              <a:ext cx="2317179" cy="347788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ZA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H</a:t>
              </a: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EAD OF SECURITY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290F653-2D75-47A4-9BBB-D64570E3671C}"/>
                </a:ext>
              </a:extLst>
            </p:cNvPr>
            <p:cNvSpPr/>
            <p:nvPr/>
          </p:nvSpPr>
          <p:spPr>
            <a:xfrm>
              <a:off x="9510935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Mark </a:t>
              </a:r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Laros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662EB89-F90B-4C31-8A1D-201AB7B21951}"/>
              </a:ext>
            </a:extLst>
          </p:cNvPr>
          <p:cNvGrpSpPr/>
          <p:nvPr/>
        </p:nvGrpSpPr>
        <p:grpSpPr>
          <a:xfrm>
            <a:off x="6445590" y="2475290"/>
            <a:ext cx="2317179" cy="727689"/>
            <a:chOff x="6461919" y="2455692"/>
            <a:chExt cx="2317179" cy="72768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70F4682-BF09-4FC6-8228-EBCED414C13B}"/>
                </a:ext>
              </a:extLst>
            </p:cNvPr>
            <p:cNvSpPr/>
            <p:nvPr/>
          </p:nvSpPr>
          <p:spPr>
            <a:xfrm>
              <a:off x="6461919" y="2835593"/>
              <a:ext cx="2317179" cy="347788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ZA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F</a:t>
              </a: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INANCIAL OFFICER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3DB38A1-5EBC-4EB8-AEE8-6EC9596D83BB}"/>
                </a:ext>
              </a:extLst>
            </p:cNvPr>
            <p:cNvSpPr/>
            <p:nvPr/>
          </p:nvSpPr>
          <p:spPr>
            <a:xfrm>
              <a:off x="6461919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ZA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</a:t>
              </a:r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allie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Pieterse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893100-4D6E-4F81-A46A-39F5C75E0F4A}"/>
              </a:ext>
            </a:extLst>
          </p:cNvPr>
          <p:cNvGrpSpPr/>
          <p:nvPr/>
        </p:nvGrpSpPr>
        <p:grpSpPr>
          <a:xfrm>
            <a:off x="3396574" y="2475290"/>
            <a:ext cx="2317179" cy="727689"/>
            <a:chOff x="3412903" y="2455692"/>
            <a:chExt cx="2317179" cy="727689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A644926-57E4-45FA-8339-7DCC9A3EA691}"/>
                </a:ext>
              </a:extLst>
            </p:cNvPr>
            <p:cNvSpPr/>
            <p:nvPr/>
          </p:nvSpPr>
          <p:spPr>
            <a:xfrm>
              <a:off x="3412903" y="2835593"/>
              <a:ext cx="2317179" cy="347788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VICE CHAIRPERSON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19CC0C5-D321-419D-86F0-C62BDAE12ACB}"/>
                </a:ext>
              </a:extLst>
            </p:cNvPr>
            <p:cNvSpPr/>
            <p:nvPr/>
          </p:nvSpPr>
          <p:spPr>
            <a:xfrm>
              <a:off x="3412903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Vaughn Miller</a:t>
              </a:r>
            </a:p>
          </p:txBody>
        </p:sp>
      </p:grpSp>
      <p:pic>
        <p:nvPicPr>
          <p:cNvPr id="7" name="Picture Placeholder 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C18B29AF-0AF7-423C-A0D9-88AC480A72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3113" y="598488"/>
            <a:ext cx="1466850" cy="1466850"/>
          </a:xfr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3928447-D3AC-4BDA-966A-744E2AA89F62}"/>
              </a:ext>
            </a:extLst>
          </p:cNvPr>
          <p:cNvGrpSpPr/>
          <p:nvPr/>
        </p:nvGrpSpPr>
        <p:grpSpPr>
          <a:xfrm>
            <a:off x="347558" y="5663054"/>
            <a:ext cx="2317179" cy="996095"/>
            <a:chOff x="363887" y="2455692"/>
            <a:chExt cx="2317179" cy="996095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2169CE0-FF71-49B9-AC2C-C2EA4066419F}"/>
                </a:ext>
              </a:extLst>
            </p:cNvPr>
            <p:cNvSpPr/>
            <p:nvPr/>
          </p:nvSpPr>
          <p:spPr>
            <a:xfrm>
              <a:off x="363887" y="2835593"/>
              <a:ext cx="2317179" cy="616194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COMMUNICATION OFFICER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F1E2EB1-B5CD-49D4-9AFE-64BDA5C69329}"/>
                </a:ext>
              </a:extLst>
            </p:cNvPr>
            <p:cNvSpPr/>
            <p:nvPr/>
          </p:nvSpPr>
          <p:spPr>
            <a:xfrm>
              <a:off x="363887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ZA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</a:t>
              </a:r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imon</a:t>
              </a: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 Wilkinson</a:t>
              </a:r>
            </a:p>
          </p:txBody>
        </p:sp>
      </p:grpSp>
      <p:sp>
        <p:nvSpPr>
          <p:cNvPr id="31" name="Picture Placeholder 11">
            <a:extLst>
              <a:ext uri="{FF2B5EF4-FFF2-40B4-BE49-F238E27FC236}">
                <a16:creationId xmlns:a16="http://schemas.microsoft.com/office/drawing/2014/main" id="{BB1004F5-FC40-43DD-B02D-27C232871191}"/>
              </a:ext>
            </a:extLst>
          </p:cNvPr>
          <p:cNvSpPr txBox="1">
            <a:spLocks/>
          </p:cNvSpPr>
          <p:nvPr/>
        </p:nvSpPr>
        <p:spPr>
          <a:xfrm>
            <a:off x="6486005" y="214357"/>
            <a:ext cx="2235566" cy="223556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982F7F5-77BC-498A-BDF1-CE3A7B9C48ED}"/>
              </a:ext>
            </a:extLst>
          </p:cNvPr>
          <p:cNvGrpSpPr/>
          <p:nvPr/>
        </p:nvGrpSpPr>
        <p:grpSpPr>
          <a:xfrm>
            <a:off x="6445590" y="5663054"/>
            <a:ext cx="2317179" cy="996095"/>
            <a:chOff x="6461919" y="2455692"/>
            <a:chExt cx="2317179" cy="99609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EF7AAB9-C892-478A-AD86-58AC42D008D1}"/>
                </a:ext>
              </a:extLst>
            </p:cNvPr>
            <p:cNvSpPr/>
            <p:nvPr/>
          </p:nvSpPr>
          <p:spPr>
            <a:xfrm>
              <a:off x="6461919" y="2835593"/>
              <a:ext cx="2317179" cy="616194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CONSTRUCTION MANAGER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4E99D24-7AC4-4678-A605-90B29ACBE715}"/>
                </a:ext>
              </a:extLst>
            </p:cNvPr>
            <p:cNvSpPr/>
            <p:nvPr/>
          </p:nvSpPr>
          <p:spPr>
            <a:xfrm>
              <a:off x="6461919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Janus van Zyl</a:t>
              </a:r>
            </a:p>
          </p:txBody>
        </p:sp>
      </p:grpSp>
      <p:pic>
        <p:nvPicPr>
          <p:cNvPr id="13" name="Picture Placeholder 12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9D7232AA-C7A5-4E79-843D-F708BB94948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8290" y="255861"/>
            <a:ext cx="2173924" cy="2173924"/>
          </a:xfr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D6520385-57C8-4450-B372-B76DE3719CC0}"/>
              </a:ext>
            </a:extLst>
          </p:cNvPr>
          <p:cNvGrpSpPr/>
          <p:nvPr/>
        </p:nvGrpSpPr>
        <p:grpSpPr>
          <a:xfrm>
            <a:off x="3396574" y="5987207"/>
            <a:ext cx="2317179" cy="727689"/>
            <a:chOff x="3412903" y="2455692"/>
            <a:chExt cx="2317179" cy="727689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ED0A915-A196-4D4B-BD14-D9164F712223}"/>
                </a:ext>
              </a:extLst>
            </p:cNvPr>
            <p:cNvSpPr/>
            <p:nvPr/>
          </p:nvSpPr>
          <p:spPr>
            <a:xfrm>
              <a:off x="3412903" y="2835593"/>
              <a:ext cx="2317179" cy="347788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ADMINISTRATOR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A55F69F-AAFD-40E6-AADA-4866D78C7F79}"/>
                </a:ext>
              </a:extLst>
            </p:cNvPr>
            <p:cNvSpPr/>
            <p:nvPr/>
          </p:nvSpPr>
          <p:spPr>
            <a:xfrm>
              <a:off x="3412903" y="2455692"/>
              <a:ext cx="2317179" cy="41165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ctr">
                <a:lnSpc>
                  <a:spcPct val="109000"/>
                </a:lnSpc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Michelle Wilkinson</a:t>
              </a:r>
            </a:p>
          </p:txBody>
        </p:sp>
      </p:grpSp>
      <p:sp>
        <p:nvSpPr>
          <p:cNvPr id="56" name="Picture Placeholder 26">
            <a:extLst>
              <a:ext uri="{FF2B5EF4-FFF2-40B4-BE49-F238E27FC236}">
                <a16:creationId xmlns:a16="http://schemas.microsoft.com/office/drawing/2014/main" id="{56DCA5F6-2951-43C9-B0E5-5B81609E9069}"/>
              </a:ext>
            </a:extLst>
          </p:cNvPr>
          <p:cNvSpPr txBox="1">
            <a:spLocks/>
          </p:cNvSpPr>
          <p:nvPr/>
        </p:nvSpPr>
        <p:spPr>
          <a:xfrm>
            <a:off x="3437380" y="3402121"/>
            <a:ext cx="2235566" cy="223556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7" name="Picture Placeholder 31">
            <a:extLst>
              <a:ext uri="{FF2B5EF4-FFF2-40B4-BE49-F238E27FC236}">
                <a16:creationId xmlns:a16="http://schemas.microsoft.com/office/drawing/2014/main" id="{CCE79605-73E8-4F23-8ACA-148B899D8CF5}"/>
              </a:ext>
            </a:extLst>
          </p:cNvPr>
          <p:cNvSpPr txBox="1">
            <a:spLocks/>
          </p:cNvSpPr>
          <p:nvPr/>
        </p:nvSpPr>
        <p:spPr>
          <a:xfrm>
            <a:off x="388364" y="3402121"/>
            <a:ext cx="2235566" cy="223556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sp>
      <p:pic>
        <p:nvPicPr>
          <p:cNvPr id="33" name="Picture Placeholder 6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5EC8ED02-AE1A-4949-A426-8BDFBD27F3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364" y="214130"/>
            <a:ext cx="2235566" cy="223556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34" name="Picture Placeholder 11">
            <a:extLst>
              <a:ext uri="{FF2B5EF4-FFF2-40B4-BE49-F238E27FC236}">
                <a16:creationId xmlns:a16="http://schemas.microsoft.com/office/drawing/2014/main" id="{46CC9D65-D9EC-4BB1-A086-0FDFA2D9810F}"/>
              </a:ext>
            </a:extLst>
          </p:cNvPr>
          <p:cNvSpPr txBox="1">
            <a:spLocks/>
          </p:cNvSpPr>
          <p:nvPr/>
        </p:nvSpPr>
        <p:spPr>
          <a:xfrm>
            <a:off x="3437184" y="194219"/>
            <a:ext cx="2235566" cy="223556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sp>
      <p:pic>
        <p:nvPicPr>
          <p:cNvPr id="37" name="Picture Placeholder 36" descr="A person wearing a blue shirt and smiling at the camera&#10;&#10;Description automatically generated">
            <a:extLst>
              <a:ext uri="{FF2B5EF4-FFF2-40B4-BE49-F238E27FC236}">
                <a16:creationId xmlns:a16="http://schemas.microsoft.com/office/drawing/2014/main" id="{FCEE8E07-775E-4899-A9B0-FE2FADBC313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5590" y="3438816"/>
            <a:ext cx="2312711" cy="2235566"/>
          </a:xfrm>
        </p:spPr>
      </p:pic>
      <p:pic>
        <p:nvPicPr>
          <p:cNvPr id="35" name="Picture Placeholder 3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F42D743B-C784-428A-BC75-7F518165E0F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94838" y="255588"/>
            <a:ext cx="2235200" cy="2174875"/>
          </a:xfrm>
        </p:spPr>
      </p:pic>
      <p:pic>
        <p:nvPicPr>
          <p:cNvPr id="58" name="Picture 57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6CF2C69-4B08-4189-AF9B-4E6CAE1B0B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0082" y="171160"/>
            <a:ext cx="1859577" cy="2343325"/>
          </a:xfrm>
          <a:prstGeom prst="flowChartConnector">
            <a:avLst/>
          </a:prstGeom>
        </p:spPr>
      </p:pic>
      <p:pic>
        <p:nvPicPr>
          <p:cNvPr id="38" name="Picture Placeholder 6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11D413EC-A43C-3346-92BC-F94DA8D30FA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6573" y="3438815"/>
            <a:ext cx="2198871" cy="2198871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pic>
      <p:pic>
        <p:nvPicPr>
          <p:cNvPr id="39" name="Picture Placeholder 8" descr="A picture containing person, indoor, man, looking&#10;&#10;Description automatically generated">
            <a:extLst>
              <a:ext uri="{FF2B5EF4-FFF2-40B4-BE49-F238E27FC236}">
                <a16:creationId xmlns:a16="http://schemas.microsoft.com/office/drawing/2014/main" id="{65DFC278-F7F1-2A45-A246-89068AB4687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5143" y="3390760"/>
            <a:ext cx="2357986" cy="2357986"/>
          </a:xfrm>
          <a:custGeom>
            <a:avLst/>
            <a:gdLst>
              <a:gd name="connsiteX0" fmla="*/ 733425 w 1466850"/>
              <a:gd name="connsiteY0" fmla="*/ 0 h 1466850"/>
              <a:gd name="connsiteX1" fmla="*/ 1466850 w 1466850"/>
              <a:gd name="connsiteY1" fmla="*/ 733425 h 1466850"/>
              <a:gd name="connsiteX2" fmla="*/ 733425 w 1466850"/>
              <a:gd name="connsiteY2" fmla="*/ 1466850 h 1466850"/>
              <a:gd name="connsiteX3" fmla="*/ 0 w 1466850"/>
              <a:gd name="connsiteY3" fmla="*/ 733425 h 1466850"/>
              <a:gd name="connsiteX4" fmla="*/ 733425 w 1466850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6850" h="1466850">
                <a:moveTo>
                  <a:pt x="733425" y="0"/>
                </a:moveTo>
                <a:cubicBezTo>
                  <a:pt x="1138484" y="0"/>
                  <a:pt x="1466850" y="328366"/>
                  <a:pt x="1466850" y="733425"/>
                </a:cubicBezTo>
                <a:cubicBezTo>
                  <a:pt x="1466850" y="1138484"/>
                  <a:pt x="1138484" y="1466850"/>
                  <a:pt x="733425" y="1466850"/>
                </a:cubicBezTo>
                <a:cubicBezTo>
                  <a:pt x="328366" y="1466850"/>
                  <a:pt x="0" y="1138484"/>
                  <a:pt x="0" y="733425"/>
                </a:cubicBezTo>
                <a:cubicBezTo>
                  <a:pt x="0" y="328366"/>
                  <a:pt x="328366" y="0"/>
                  <a:pt x="73342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outerShdw blurRad="190500" dist="38100" dir="5400000" algn="t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208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385102" y="2831006"/>
            <a:ext cx="5421805" cy="1107996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Safety Statistics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684993" y="6293305"/>
            <a:ext cx="2947858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B</a:t>
            </a:r>
            <a:r>
              <a:rPr lang="en-US" dirty="0" err="1">
                <a:solidFill>
                  <a:schemeClr val="tx1"/>
                </a:solidFill>
              </a:rPr>
              <a:t>ertus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Myburg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722129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5640" y="4221088"/>
            <a:ext cx="8640960" cy="1752600"/>
          </a:xfrm>
        </p:spPr>
        <p:txBody>
          <a:bodyPr>
            <a:normAutofit/>
          </a:bodyPr>
          <a:lstStyle/>
          <a:p>
            <a:r>
              <a:rPr lang="en-GB" sz="3600"/>
              <a:t>Providing a complete security solution, by integrating traditional security services with the latest technologies.</a:t>
            </a:r>
          </a:p>
        </p:txBody>
      </p:sp>
      <p:pic>
        <p:nvPicPr>
          <p:cNvPr id="4" name="Picture 3" descr="logo clear back_edited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07569" y="260648"/>
            <a:ext cx="745558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22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919536" y="33265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n-ZA" sz="2800"/>
              <a:t>Copwatch </a:t>
            </a:r>
            <a:br>
              <a:rPr lang="en-ZA" sz="2800"/>
            </a:br>
            <a:r>
              <a:rPr lang="en-ZA" sz="2800"/>
              <a:t>Background  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991544" y="1916832"/>
            <a:ext cx="8229600" cy="4709160"/>
          </a:xfrm>
        </p:spPr>
        <p:txBody>
          <a:bodyPr>
            <a:normAutofit/>
          </a:bodyPr>
          <a:lstStyle/>
          <a:p>
            <a:pPr lvl="0"/>
            <a:endParaRPr lang="en-ZA" dirty="0"/>
          </a:p>
          <a:p>
            <a:r>
              <a:rPr lang="en-ZA" dirty="0"/>
              <a:t>Operational for more than 20 years </a:t>
            </a:r>
          </a:p>
          <a:p>
            <a:pPr marL="137160" indent="0">
              <a:buNone/>
            </a:pPr>
            <a:r>
              <a:rPr lang="en-ZA" dirty="0"/>
              <a:t>	 in the Centurion Area</a:t>
            </a:r>
          </a:p>
          <a:p>
            <a:r>
              <a:rPr lang="en-ZA" dirty="0"/>
              <a:t>SAIDSA Accredited Armed Response and Control Room</a:t>
            </a:r>
          </a:p>
          <a:p>
            <a:r>
              <a:rPr lang="en-ZA" dirty="0"/>
              <a:t>Office situated in </a:t>
            </a:r>
            <a:r>
              <a:rPr lang="en-ZA" dirty="0" err="1"/>
              <a:t>Zwartkop</a:t>
            </a:r>
            <a:r>
              <a:rPr lang="en-ZA" dirty="0"/>
              <a:t> </a:t>
            </a:r>
          </a:p>
          <a:p>
            <a:r>
              <a:rPr lang="en-ZA" dirty="0"/>
              <a:t>Established client base in the Area</a:t>
            </a:r>
          </a:p>
          <a:p>
            <a:r>
              <a:rPr lang="en-ZA" dirty="0"/>
              <a:t>Good working relationship with CPF and Community Role players</a:t>
            </a:r>
          </a:p>
          <a:p>
            <a:pPr lvl="1"/>
            <a:endParaRPr lang="en-ZA" dirty="0"/>
          </a:p>
          <a:p>
            <a:pPr lvl="1"/>
            <a:endParaRPr lang="en-ZA" dirty="0"/>
          </a:p>
          <a:p>
            <a:pPr lvl="1"/>
            <a:endParaRPr lang="en-ZA" dirty="0"/>
          </a:p>
        </p:txBody>
      </p:sp>
      <p:pic>
        <p:nvPicPr>
          <p:cNvPr id="6" name="Picture 5" descr="SAIDSA Logo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9051" y="27646"/>
            <a:ext cx="1402862" cy="1889186"/>
          </a:xfrm>
          <a:prstGeom prst="rect">
            <a:avLst/>
          </a:prstGeom>
        </p:spPr>
      </p:pic>
      <p:pic>
        <p:nvPicPr>
          <p:cNvPr id="7" name="Picture 6" descr="logo clear back_edited-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"/>
            <a:ext cx="2637282" cy="134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81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899523" y="5928040"/>
            <a:ext cx="8939927" cy="590931"/>
          </a:xfrm>
        </p:spPr>
        <p:txBody>
          <a:bodyPr>
            <a:noAutofit/>
          </a:bodyPr>
          <a:lstStyle/>
          <a:p>
            <a:pPr marL="914400" lvl="2" indent="0">
              <a:buNone/>
            </a:pPr>
            <a:r>
              <a:rPr lang="en-ZA" sz="3200" dirty="0">
                <a:solidFill>
                  <a:schemeClr val="bg1"/>
                </a:solidFill>
                <a:highlight>
                  <a:srgbClr val="000000"/>
                </a:highlight>
              </a:rPr>
              <a:t> January 2019 to 12 February 2020 = 337 </a:t>
            </a:r>
          </a:p>
          <a:p>
            <a:pPr lvl="2"/>
            <a:endParaRPr lang="en-ZA" sz="32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lvl="1"/>
            <a:endParaRPr lang="en-ZA" sz="3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64240-F4E7-C64A-A30C-9106316494D2}"/>
              </a:ext>
            </a:extLst>
          </p:cNvPr>
          <p:cNvSpPr txBox="1"/>
          <p:nvPr/>
        </p:nvSpPr>
        <p:spPr>
          <a:xfrm>
            <a:off x="9094946" y="1350268"/>
            <a:ext cx="2449354" cy="258532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Crime Stats</a:t>
            </a:r>
          </a:p>
          <a:p>
            <a:pPr>
              <a:lnSpc>
                <a:spcPct val="90000"/>
              </a:lnSpc>
            </a:pPr>
            <a:r>
              <a:rPr lang="en-ZA" sz="3600" dirty="0"/>
              <a:t>Total number of Incidents reported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3397C48-BF64-9C43-A72A-E4A24B9CCF70}"/>
              </a:ext>
            </a:extLst>
          </p:cNvPr>
          <p:cNvCxnSpPr/>
          <p:nvPr/>
        </p:nvCxnSpPr>
        <p:spPr>
          <a:xfrm>
            <a:off x="9209246" y="4011939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A2450E21-9EC7-E64A-A0D1-5B13C1E1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250052A2-47F0-464A-9ACD-D48FB2F1CB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49831"/>
              </p:ext>
            </p:extLst>
          </p:nvPr>
        </p:nvGraphicFramePr>
        <p:xfrm>
          <a:off x="0" y="0"/>
          <a:ext cx="9094946" cy="5657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 descr="logo clear back_edited-1.png">
            <a:extLst>
              <a:ext uri="{FF2B5EF4-FFF2-40B4-BE49-F238E27FC236}">
                <a16:creationId xmlns:a16="http://schemas.microsoft.com/office/drawing/2014/main" id="{518B91AF-9D3C-F444-A2EF-AD76FDD755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9246" y="4256819"/>
            <a:ext cx="2637282" cy="134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549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Graphic spid="10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899523" y="5928040"/>
            <a:ext cx="8939927" cy="590931"/>
          </a:xfrm>
        </p:spPr>
        <p:txBody>
          <a:bodyPr>
            <a:noAutofit/>
          </a:bodyPr>
          <a:lstStyle/>
          <a:p>
            <a:pPr marL="914400" lvl="2" indent="0">
              <a:buNone/>
            </a:pPr>
            <a:r>
              <a:rPr lang="en-ZA" sz="3200" dirty="0">
                <a:solidFill>
                  <a:schemeClr val="bg1"/>
                </a:solidFill>
                <a:highlight>
                  <a:srgbClr val="000000"/>
                </a:highlight>
              </a:rPr>
              <a:t> January 2019 to 12 February 2020 = 337 </a:t>
            </a:r>
          </a:p>
          <a:p>
            <a:pPr lvl="2"/>
            <a:endParaRPr lang="en-ZA" sz="32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pPr lvl="1"/>
            <a:endParaRPr lang="en-ZA" sz="3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964240-F4E7-C64A-A30C-9106316494D2}"/>
              </a:ext>
            </a:extLst>
          </p:cNvPr>
          <p:cNvSpPr txBox="1"/>
          <p:nvPr/>
        </p:nvSpPr>
        <p:spPr>
          <a:xfrm>
            <a:off x="8067626" y="1839695"/>
            <a:ext cx="4691923" cy="12003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2400" dirty="0"/>
              <a:t>Total </a:t>
            </a:r>
            <a:r>
              <a:rPr lang="en-ZA" sz="2400" dirty="0" err="1"/>
              <a:t>Eldoraigne</a:t>
            </a:r>
            <a:r>
              <a:rPr lang="en-ZA" sz="2400" dirty="0"/>
              <a:t> = 39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ZA" sz="2400" dirty="0"/>
              <a:t>Contributing = 11,5% (Client Bias)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3397C48-BF64-9C43-A72A-E4A24B9CCF70}"/>
              </a:ext>
            </a:extLst>
          </p:cNvPr>
          <p:cNvCxnSpPr/>
          <p:nvPr/>
        </p:nvCxnSpPr>
        <p:spPr>
          <a:xfrm>
            <a:off x="9209246" y="3091050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A2450E21-9EC7-E64A-A0D1-5B13C1E1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10" name="Content Placeholder 7">
            <a:extLst>
              <a:ext uri="{FF2B5EF4-FFF2-40B4-BE49-F238E27FC236}">
                <a16:creationId xmlns:a16="http://schemas.microsoft.com/office/drawing/2014/main" id="{250052A2-47F0-464A-9ACD-D48FB2F1CB78}"/>
              </a:ext>
            </a:extLst>
          </p:cNvPr>
          <p:cNvGraphicFramePr>
            <a:graphicFrameLocks/>
          </p:cNvGraphicFramePr>
          <p:nvPr/>
        </p:nvGraphicFramePr>
        <p:xfrm>
          <a:off x="0" y="0"/>
          <a:ext cx="9094946" cy="5657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 descr="logo clear back_edited-1.png">
            <a:extLst>
              <a:ext uri="{FF2B5EF4-FFF2-40B4-BE49-F238E27FC236}">
                <a16:creationId xmlns:a16="http://schemas.microsoft.com/office/drawing/2014/main" id="{518B91AF-9D3C-F444-A2EF-AD76FDD755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9246" y="4256819"/>
            <a:ext cx="2637282" cy="1349993"/>
          </a:xfrm>
          <a:prstGeom prst="rect">
            <a:avLst/>
          </a:prstGeom>
        </p:spPr>
      </p:pic>
      <p:graphicFrame>
        <p:nvGraphicFramePr>
          <p:cNvPr id="9" name="Content Placeholder 11">
            <a:extLst>
              <a:ext uri="{FF2B5EF4-FFF2-40B4-BE49-F238E27FC236}">
                <a16:creationId xmlns:a16="http://schemas.microsoft.com/office/drawing/2014/main" id="{DFCBFDA0-C5E1-2946-AF66-984E1F9648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3820508"/>
              </p:ext>
            </p:extLst>
          </p:nvPr>
        </p:nvGraphicFramePr>
        <p:xfrm>
          <a:off x="0" y="223290"/>
          <a:ext cx="9209246" cy="5434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08362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 clear back_edited-1.png">
            <a:extLst>
              <a:ext uri="{FF2B5EF4-FFF2-40B4-BE49-F238E27FC236}">
                <a16:creationId xmlns:a16="http://schemas.microsoft.com/office/drawing/2014/main" id="{06DDDFE4-B159-1748-A014-FCBFD5D23E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4177" y="4166878"/>
            <a:ext cx="2637282" cy="13499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8EEE5F-0BEA-4C26-A3E1-C7FB8A9281D4}"/>
              </a:ext>
            </a:extLst>
          </p:cNvPr>
          <p:cNvSpPr/>
          <p:nvPr/>
        </p:nvSpPr>
        <p:spPr>
          <a:xfrm>
            <a:off x="240541" y="254832"/>
            <a:ext cx="4946055" cy="5966085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1B35FF-7B3C-4BDC-A6F4-A913EEC04C89}"/>
              </a:ext>
            </a:extLst>
          </p:cNvPr>
          <p:cNvSpPr txBox="1"/>
          <p:nvPr/>
        </p:nvSpPr>
        <p:spPr>
          <a:xfrm>
            <a:off x="375403" y="367141"/>
            <a:ext cx="3157831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ZA" sz="3600" dirty="0"/>
              <a:t>Crime Stats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18EA60-5DC3-4925-BB5F-51D63C1510C2}"/>
              </a:ext>
            </a:extLst>
          </p:cNvPr>
          <p:cNvCxnSpPr/>
          <p:nvPr/>
        </p:nvCxnSpPr>
        <p:spPr>
          <a:xfrm>
            <a:off x="518818" y="996337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BFDA2C9-E297-4FD3-B202-AA23D4BA869F}"/>
              </a:ext>
            </a:extLst>
          </p:cNvPr>
          <p:cNvSpPr/>
          <p:nvPr/>
        </p:nvSpPr>
        <p:spPr>
          <a:xfrm>
            <a:off x="240542" y="1015330"/>
            <a:ext cx="4826134" cy="526297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number of Incidents reported from January 2019 to 12 February 2020 = 337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</a:t>
            </a:r>
            <a:r>
              <a:rPr lang="en-US" sz="2400" dirty="0" err="1"/>
              <a:t>Eldoraigne</a:t>
            </a:r>
            <a:r>
              <a:rPr lang="en-US" sz="2400" dirty="0"/>
              <a:t> = 39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Contributing = 7,9% (Client Bias)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</a:t>
            </a:r>
            <a:r>
              <a:rPr lang="en-US" sz="2400" dirty="0" err="1"/>
              <a:t>Eldo</a:t>
            </a:r>
            <a:r>
              <a:rPr lang="en-US" sz="2400" dirty="0"/>
              <a:t> 3 = 0 reported incidents/ Boomed off Area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Total </a:t>
            </a:r>
            <a:r>
              <a:rPr lang="en-US" sz="2400" dirty="0" err="1"/>
              <a:t>Eldo</a:t>
            </a:r>
            <a:r>
              <a:rPr lang="en-US" sz="2400" dirty="0"/>
              <a:t> Heights = 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Contributing = 7,7% / 86% </a:t>
            </a:r>
            <a:r>
              <a:rPr lang="en-US" sz="2400" dirty="0" err="1"/>
              <a:t>Eldoraigne</a:t>
            </a:r>
            <a:endParaRPr lang="en-US" sz="2400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72E18353-5315-004C-AF07-FAEC9E22EE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5495389"/>
              </p:ext>
            </p:extLst>
          </p:nvPr>
        </p:nvGraphicFramePr>
        <p:xfrm>
          <a:off x="4502984" y="1"/>
          <a:ext cx="768901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9836647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4031C0-3A4E-4253-BE0D-20AE965C8FFF}"/>
              </a:ext>
            </a:extLst>
          </p:cNvPr>
          <p:cNvSpPr txBox="1"/>
          <p:nvPr/>
        </p:nvSpPr>
        <p:spPr>
          <a:xfrm>
            <a:off x="326040" y="931449"/>
            <a:ext cx="6464508" cy="10895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ZA" sz="3600" dirty="0"/>
              <a:t>Modus Operandi for Residential Break in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F45538-F139-40BB-98E6-78EC09F72D34}"/>
              </a:ext>
            </a:extLst>
          </p:cNvPr>
          <p:cNvCxnSpPr/>
          <p:nvPr/>
        </p:nvCxnSpPr>
        <p:spPr>
          <a:xfrm>
            <a:off x="449871" y="2097326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B39589E-0ABE-467D-880A-E29DEC755056}"/>
              </a:ext>
            </a:extLst>
          </p:cNvPr>
          <p:cNvSpPr/>
          <p:nvPr/>
        </p:nvSpPr>
        <p:spPr>
          <a:xfrm>
            <a:off x="296051" y="2388102"/>
            <a:ext cx="6224674" cy="353622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Targeting of gate motors and gates.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Secure Gate against lifting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Secure gate motor against tampering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Fit Gate sensor to start stopwatch early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Targeting of Front door and Security gate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Reinforce Front door and security gate</a:t>
            </a:r>
          </a:p>
          <a:p>
            <a:pPr marL="342900" indent="-342900" algn="just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Once gate and front door are breached TV room and main bedroom targeted</a:t>
            </a:r>
          </a:p>
          <a:p>
            <a:pPr algn="just">
              <a:lnSpc>
                <a:spcPct val="109000"/>
              </a:lnSpc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Segoe UI Light" panose="020B0502040204020203" pitchFamily="34" charset="0"/>
            </a:endParaRPr>
          </a:p>
        </p:txBody>
      </p:sp>
      <p:pic>
        <p:nvPicPr>
          <p:cNvPr id="11" name="Picture Placeholder 10" descr="A plane sitting on top of a grass covered field&#10;&#10;Description automatically generated">
            <a:extLst>
              <a:ext uri="{FF2B5EF4-FFF2-40B4-BE49-F238E27FC236}">
                <a16:creationId xmlns:a16="http://schemas.microsoft.com/office/drawing/2014/main" id="{6ADAB1C1-18A8-1F4F-899D-3878BE51BE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685800"/>
            <a:ext cx="5486400" cy="5486400"/>
          </a:xfrm>
        </p:spPr>
      </p:pic>
    </p:spTree>
    <p:extLst>
      <p:ext uri="{BB962C8B-B14F-4D97-AF65-F5344CB8AC3E}">
        <p14:creationId xmlns:p14="http://schemas.microsoft.com/office/powerpoint/2010/main" val="17966410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924935" y="2831006"/>
            <a:ext cx="4342151" cy="1107996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</a:t>
            </a:r>
            <a:r>
              <a:rPr lang="en-US" sz="6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estimonials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2034874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31BA88CC-6579-314F-9948-B30B9DC785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5" name="Freeform: Shape 7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94D4DD-FBBD-A84E-B3F8-DCD52B2AACDA}"/>
              </a:ext>
            </a:extLst>
          </p:cNvPr>
          <p:cNvSpPr txBox="1"/>
          <p:nvPr/>
        </p:nvSpPr>
        <p:spPr>
          <a:xfrm>
            <a:off x="247879" y="5900005"/>
            <a:ext cx="7591245" cy="712824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3600" dirty="0" err="1">
                <a:highlight>
                  <a:srgbClr val="000000"/>
                </a:highlight>
              </a:rPr>
              <a:t>Eldoraigne</a:t>
            </a:r>
            <a:r>
              <a:rPr lang="en-US" sz="3600" dirty="0">
                <a:highlight>
                  <a:srgbClr val="000000"/>
                </a:highlight>
              </a:rPr>
              <a:t> 1 Security Village</a:t>
            </a:r>
          </a:p>
        </p:txBody>
      </p:sp>
    </p:spTree>
    <p:extLst>
      <p:ext uri="{BB962C8B-B14F-4D97-AF65-F5344CB8AC3E}">
        <p14:creationId xmlns:p14="http://schemas.microsoft.com/office/powerpoint/2010/main" val="734340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647838" y="2831006"/>
            <a:ext cx="4896340" cy="1107996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Requirements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592210" y="6293305"/>
            <a:ext cx="3133423" cy="494879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 Janus van Zyl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94178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C8108F-BCE2-46CD-AB4C-A7AC7E70EF6A}"/>
              </a:ext>
            </a:extLst>
          </p:cNvPr>
          <p:cNvSpPr/>
          <p:nvPr/>
        </p:nvSpPr>
        <p:spPr>
          <a:xfrm>
            <a:off x="3074973" y="989937"/>
            <a:ext cx="8231782" cy="5288640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19445-28BC-4305-886F-286997B01A02}"/>
              </a:ext>
            </a:extLst>
          </p:cNvPr>
          <p:cNvSpPr txBox="1"/>
          <p:nvPr/>
        </p:nvSpPr>
        <p:spPr>
          <a:xfrm>
            <a:off x="4795143" y="1507089"/>
            <a:ext cx="5617089" cy="7017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Council Requirements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6BFEBD-562E-48C9-BFC1-04A243F39165}"/>
              </a:ext>
            </a:extLst>
          </p:cNvPr>
          <p:cNvSpPr/>
          <p:nvPr/>
        </p:nvSpPr>
        <p:spPr>
          <a:xfrm>
            <a:off x="4661371" y="2251911"/>
            <a:ext cx="6583174" cy="3695884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67% (70%) Support by Owners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Traffic impact study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Formal application 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Application fee paid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All departments to approve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SLDT to provide principal approval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40 Days advertising for objections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Comply to 58 requirements – way leave approval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2 Yearly reapplication </a:t>
            </a:r>
          </a:p>
        </p:txBody>
      </p:sp>
      <p:pic>
        <p:nvPicPr>
          <p:cNvPr id="4100" name="Picture 4" descr="Prentresultaat vir require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890907">
            <a:off x="152686" y="920399"/>
            <a:ext cx="4572611" cy="180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13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4062132" y="1823138"/>
            <a:ext cx="4193585" cy="3139321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Timeline </a:t>
            </a:r>
          </a:p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</a:t>
            </a:r>
          </a:p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Project Plan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802530" y="6293305"/>
            <a:ext cx="2712795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Janus van Zyl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1576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D269509-60A9-422A-95CF-E59CE3557997}"/>
              </a:ext>
            </a:extLst>
          </p:cNvPr>
          <p:cNvCxnSpPr/>
          <p:nvPr/>
        </p:nvCxnSpPr>
        <p:spPr>
          <a:xfrm>
            <a:off x="6083808" y="3429000"/>
            <a:ext cx="6108192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3492506-F44B-4673-8BB4-7093073927C3}"/>
              </a:ext>
            </a:extLst>
          </p:cNvPr>
          <p:cNvSpPr txBox="1"/>
          <p:nvPr/>
        </p:nvSpPr>
        <p:spPr>
          <a:xfrm>
            <a:off x="647699" y="2873762"/>
            <a:ext cx="2917621" cy="131112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Projected Timeline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443E8F-DE45-44FB-A743-A793A957DDF7}"/>
              </a:ext>
            </a:extLst>
          </p:cNvPr>
          <p:cNvCxnSpPr/>
          <p:nvPr/>
        </p:nvCxnSpPr>
        <p:spPr>
          <a:xfrm>
            <a:off x="2538255" y="4261238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DE5B9ABA-C681-4F7D-827E-6B723F61B5DD}"/>
              </a:ext>
            </a:extLst>
          </p:cNvPr>
          <p:cNvSpPr/>
          <p:nvPr/>
        </p:nvSpPr>
        <p:spPr>
          <a:xfrm>
            <a:off x="9663589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19E45A-478D-4BBA-A309-FCE355852E34}"/>
              </a:ext>
            </a:extLst>
          </p:cNvPr>
          <p:cNvSpPr/>
          <p:nvPr/>
        </p:nvSpPr>
        <p:spPr>
          <a:xfrm>
            <a:off x="6027420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2BDC47-341B-456A-ADD2-1D91A230D9D2}"/>
              </a:ext>
            </a:extLst>
          </p:cNvPr>
          <p:cNvSpPr/>
          <p:nvPr/>
        </p:nvSpPr>
        <p:spPr>
          <a:xfrm>
            <a:off x="8137762" y="4783245"/>
            <a:ext cx="3496924" cy="1753557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 algn="just"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Conduct a traffic impact study and submit with the application to the council. The application fee also need to be paid at submission.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7C8387-6914-432E-9642-25C5CAA99F2C}"/>
              </a:ext>
            </a:extLst>
          </p:cNvPr>
          <p:cNvGrpSpPr/>
          <p:nvPr/>
        </p:nvGrpSpPr>
        <p:grpSpPr>
          <a:xfrm>
            <a:off x="8073239" y="3859536"/>
            <a:ext cx="3455017" cy="833064"/>
            <a:chOff x="9008918" y="3859536"/>
            <a:chExt cx="2000824" cy="833064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186A166-2418-46A9-AA79-8AD1FBB9FFF4}"/>
                </a:ext>
              </a:extLst>
            </p:cNvPr>
            <p:cNvSpPr/>
            <p:nvPr/>
          </p:nvSpPr>
          <p:spPr>
            <a:xfrm>
              <a:off x="9008919" y="3859536"/>
              <a:ext cx="2000823" cy="6033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Aug - Oct 2020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DBCE736-E3E0-4E42-B559-A20EAED87FE1}"/>
                </a:ext>
              </a:extLst>
            </p:cNvPr>
            <p:cNvSpPr/>
            <p:nvPr/>
          </p:nvSpPr>
          <p:spPr>
            <a:xfrm>
              <a:off x="9008918" y="4376744"/>
              <a:ext cx="2000823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Study  &amp; Application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CAFA3FCB-111E-412A-B249-E852466AC3A2}"/>
              </a:ext>
            </a:extLst>
          </p:cNvPr>
          <p:cNvSpPr/>
          <p:nvPr/>
        </p:nvSpPr>
        <p:spPr>
          <a:xfrm>
            <a:off x="4501593" y="4783245"/>
            <a:ext cx="3188811" cy="1082604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 algn="just"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Obtain 70% support in principle and funding for the application.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3C0E54-E602-4CE1-86E4-91FACC0C63AA}"/>
              </a:ext>
            </a:extLst>
          </p:cNvPr>
          <p:cNvGrpSpPr/>
          <p:nvPr/>
        </p:nvGrpSpPr>
        <p:grpSpPr>
          <a:xfrm>
            <a:off x="4389145" y="3865051"/>
            <a:ext cx="3114060" cy="833192"/>
            <a:chOff x="5326646" y="3865051"/>
            <a:chExt cx="2000824" cy="83319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F7DD1DD-6082-4838-9A00-E99D2D6E0D9D}"/>
                </a:ext>
              </a:extLst>
            </p:cNvPr>
            <p:cNvSpPr/>
            <p:nvPr/>
          </p:nvSpPr>
          <p:spPr>
            <a:xfrm>
              <a:off x="5326646" y="3865051"/>
              <a:ext cx="2000823" cy="6033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Apr - Jul 2020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BB3A003-343F-4724-9055-8AFD313A303A}"/>
                </a:ext>
              </a:extLst>
            </p:cNvPr>
            <p:cNvSpPr/>
            <p:nvPr/>
          </p:nvSpPr>
          <p:spPr>
            <a:xfrm>
              <a:off x="5326647" y="4371102"/>
              <a:ext cx="2000823" cy="327141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Support &amp; Funding</a:t>
              </a:r>
            </a:p>
          </p:txBody>
        </p:sp>
      </p:grpSp>
      <p:pic>
        <p:nvPicPr>
          <p:cNvPr id="3074" name="Picture 2" descr="Prentresultaat vir application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rentresultaat vir team hands in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8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3" grpId="0" animBg="1"/>
      <p:bldP spid="43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0082F4C-2F64-4A99-80AD-429A391325C1}"/>
              </a:ext>
            </a:extLst>
          </p:cNvPr>
          <p:cNvCxnSpPr/>
          <p:nvPr/>
        </p:nvCxnSpPr>
        <p:spPr>
          <a:xfrm>
            <a:off x="0" y="3429000"/>
            <a:ext cx="12188952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50083222-5DA6-469C-AFED-05D2903F2C65}"/>
              </a:ext>
            </a:extLst>
          </p:cNvPr>
          <p:cNvSpPr/>
          <p:nvPr/>
        </p:nvSpPr>
        <p:spPr>
          <a:xfrm>
            <a:off x="2391251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7B9372F-9D05-44E4-A674-527437AC537F}"/>
              </a:ext>
            </a:extLst>
          </p:cNvPr>
          <p:cNvSpPr/>
          <p:nvPr/>
        </p:nvSpPr>
        <p:spPr>
          <a:xfrm>
            <a:off x="6027420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D5D61C-C1B6-4DA2-9AA3-F55C6444280A}"/>
              </a:ext>
            </a:extLst>
          </p:cNvPr>
          <p:cNvSpPr/>
          <p:nvPr/>
        </p:nvSpPr>
        <p:spPr>
          <a:xfrm>
            <a:off x="9663589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57B6B9-E7B1-48D4-8302-123D2D2E5DA7}"/>
              </a:ext>
            </a:extLst>
          </p:cNvPr>
          <p:cNvSpPr/>
          <p:nvPr/>
        </p:nvSpPr>
        <p:spPr>
          <a:xfrm>
            <a:off x="8137762" y="4756214"/>
            <a:ext cx="3582910" cy="1418081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The construction of the gates, fences and required infrastructure will happen in this period.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25D60F-8396-43EA-9A3A-F1D7301E6C1E}"/>
              </a:ext>
            </a:extLst>
          </p:cNvPr>
          <p:cNvGrpSpPr/>
          <p:nvPr/>
        </p:nvGrpSpPr>
        <p:grpSpPr>
          <a:xfrm>
            <a:off x="8054681" y="3931366"/>
            <a:ext cx="2834856" cy="818345"/>
            <a:chOff x="8965224" y="3931366"/>
            <a:chExt cx="2000823" cy="81834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DCBF1DC-FDD8-4859-B8AD-7EF2F3FD5139}"/>
                </a:ext>
              </a:extLst>
            </p:cNvPr>
            <p:cNvSpPr/>
            <p:nvPr/>
          </p:nvSpPr>
          <p:spPr>
            <a:xfrm>
              <a:off x="8965224" y="3931366"/>
              <a:ext cx="2000823" cy="6033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Aug – Oct ‘21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A1FBA21-E8A4-4964-A900-2A3EF2057CE2}"/>
                </a:ext>
              </a:extLst>
            </p:cNvPr>
            <p:cNvSpPr/>
            <p:nvPr/>
          </p:nvSpPr>
          <p:spPr>
            <a:xfrm>
              <a:off x="8965224" y="4433855"/>
              <a:ext cx="2000823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Construction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E5C8FB0-D02D-41B9-9A8E-BCF92078C6C7}"/>
              </a:ext>
            </a:extLst>
          </p:cNvPr>
          <p:cNvSpPr/>
          <p:nvPr/>
        </p:nvSpPr>
        <p:spPr>
          <a:xfrm>
            <a:off x="734037" y="4774096"/>
            <a:ext cx="3372374" cy="1753557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All city council departments are required to review and approve.  </a:t>
            </a:r>
          </a:p>
          <a:p>
            <a:pPr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Advertising of objectives is done during this time frame.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4CE2E0F-DA73-400A-8BE4-593E5305448F}"/>
              </a:ext>
            </a:extLst>
          </p:cNvPr>
          <p:cNvGrpSpPr/>
          <p:nvPr/>
        </p:nvGrpSpPr>
        <p:grpSpPr>
          <a:xfrm>
            <a:off x="623993" y="3868474"/>
            <a:ext cx="3671675" cy="824127"/>
            <a:chOff x="1772347" y="3868474"/>
            <a:chExt cx="2000823" cy="82412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CD63B07-BAA4-4909-8BE8-98874F6FD49A}"/>
                </a:ext>
              </a:extLst>
            </p:cNvPr>
            <p:cNvSpPr/>
            <p:nvPr/>
          </p:nvSpPr>
          <p:spPr>
            <a:xfrm>
              <a:off x="1772347" y="3868474"/>
              <a:ext cx="2000823" cy="6033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Nov ‘20 – May ‘21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E94F1E7-A8A2-486B-96A2-D2AF861A3B5B}"/>
                </a:ext>
              </a:extLst>
            </p:cNvPr>
            <p:cNvSpPr/>
            <p:nvPr/>
          </p:nvSpPr>
          <p:spPr>
            <a:xfrm>
              <a:off x="1816314" y="4376745"/>
              <a:ext cx="1642619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Review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2FCB0CB-1BEC-4A95-82A7-541A876BC4C0}"/>
              </a:ext>
            </a:extLst>
          </p:cNvPr>
          <p:cNvSpPr/>
          <p:nvPr/>
        </p:nvSpPr>
        <p:spPr>
          <a:xfrm>
            <a:off x="4435899" y="4774096"/>
            <a:ext cx="3372374" cy="1082604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The Council grants approval of the application and construction may commence.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574B83-FC14-4081-9DEF-9BD0CF848756}"/>
              </a:ext>
            </a:extLst>
          </p:cNvPr>
          <p:cNvGrpSpPr/>
          <p:nvPr/>
        </p:nvGrpSpPr>
        <p:grpSpPr>
          <a:xfrm>
            <a:off x="4405711" y="3865051"/>
            <a:ext cx="2865043" cy="827550"/>
            <a:chOff x="5341327" y="3865051"/>
            <a:chExt cx="2022129" cy="827550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C5B0C16-2DE1-497D-928E-5FA1D392A39F}"/>
                </a:ext>
              </a:extLst>
            </p:cNvPr>
            <p:cNvSpPr/>
            <p:nvPr/>
          </p:nvSpPr>
          <p:spPr>
            <a:xfrm>
              <a:off x="5341327" y="3865051"/>
              <a:ext cx="2000823" cy="603307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Jun ‘21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917D8C1-6AE9-4984-84B8-5F62A1CAD350}"/>
                </a:ext>
              </a:extLst>
            </p:cNvPr>
            <p:cNvSpPr/>
            <p:nvPr/>
          </p:nvSpPr>
          <p:spPr>
            <a:xfrm>
              <a:off x="5362633" y="4376745"/>
              <a:ext cx="2000823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Approval</a:t>
              </a:r>
            </a:p>
          </p:txBody>
        </p:sp>
      </p:grpSp>
      <p:pic>
        <p:nvPicPr>
          <p:cNvPr id="2050" name="Picture 2" descr="Prentresultaat vir construction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13" r="1261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rentresultaat vir approval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entresultaat vir review process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4037" y="687405"/>
            <a:ext cx="3189287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0851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1" grpId="0"/>
      <p:bldP spid="26" grpId="0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98E19F-30CF-4692-8101-82FA73E0DAAC}"/>
              </a:ext>
            </a:extLst>
          </p:cNvPr>
          <p:cNvCxnSpPr>
            <a:endCxn id="12" idx="2"/>
          </p:cNvCxnSpPr>
          <p:nvPr/>
        </p:nvCxnSpPr>
        <p:spPr>
          <a:xfrm>
            <a:off x="0" y="3429000"/>
            <a:ext cx="2391251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B4C165A-2D95-498E-A507-6B8B72736CAF}"/>
              </a:ext>
            </a:extLst>
          </p:cNvPr>
          <p:cNvSpPr txBox="1"/>
          <p:nvPr/>
        </p:nvSpPr>
        <p:spPr>
          <a:xfrm>
            <a:off x="6424574" y="2553923"/>
            <a:ext cx="2937540" cy="131112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End of Timeline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74091D-8AC5-429F-BC3D-E09F61CF4B50}"/>
              </a:ext>
            </a:extLst>
          </p:cNvPr>
          <p:cNvCxnSpPr/>
          <p:nvPr/>
        </p:nvCxnSpPr>
        <p:spPr>
          <a:xfrm>
            <a:off x="6538874" y="3941399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D1327413-2A7C-4A3F-9064-51C293E01CB6}"/>
              </a:ext>
            </a:extLst>
          </p:cNvPr>
          <p:cNvSpPr/>
          <p:nvPr/>
        </p:nvSpPr>
        <p:spPr>
          <a:xfrm>
            <a:off x="2391251" y="3360420"/>
            <a:ext cx="137160" cy="1371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3E3DC6-3B79-44E8-ACA4-96F2DD6269C3}"/>
              </a:ext>
            </a:extLst>
          </p:cNvPr>
          <p:cNvSpPr/>
          <p:nvPr/>
        </p:nvSpPr>
        <p:spPr>
          <a:xfrm>
            <a:off x="1042406" y="4817828"/>
            <a:ext cx="3705763" cy="1280607"/>
          </a:xfrm>
          <a:prstGeom prst="rect">
            <a:avLst/>
          </a:prstGeom>
        </p:spPr>
        <p:txBody>
          <a:bodyPr wrap="square" lIns="0" rIns="0" anchor="t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The start of a new safer beginning when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Eldo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 Heights becomes a reality.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0A08A0-7FB9-4146-943E-3AD655D37699}"/>
              </a:ext>
            </a:extLst>
          </p:cNvPr>
          <p:cNvGrpSpPr/>
          <p:nvPr/>
        </p:nvGrpSpPr>
        <p:grpSpPr>
          <a:xfrm>
            <a:off x="1042406" y="3865051"/>
            <a:ext cx="2834855" cy="827550"/>
            <a:chOff x="1042406" y="3865051"/>
            <a:chExt cx="2834855" cy="82755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892D96F-C282-42D6-90E1-713D0A92E162}"/>
                </a:ext>
              </a:extLst>
            </p:cNvPr>
            <p:cNvSpPr/>
            <p:nvPr/>
          </p:nvSpPr>
          <p:spPr>
            <a:xfrm>
              <a:off x="1876438" y="3865051"/>
              <a:ext cx="2000823" cy="667170"/>
            </a:xfrm>
            <a:prstGeom prst="rect">
              <a:avLst/>
            </a:prstGeom>
          </p:spPr>
          <p:txBody>
            <a:bodyPr wrap="square" anchor="t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Nov ‘21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17C0410-10F4-42A0-A7BA-45ACC0DED5FA}"/>
                </a:ext>
              </a:extLst>
            </p:cNvPr>
            <p:cNvSpPr/>
            <p:nvPr/>
          </p:nvSpPr>
          <p:spPr>
            <a:xfrm>
              <a:off x="1042406" y="3918855"/>
              <a:ext cx="773745" cy="77374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</a:rPr>
                <a:t>1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1B3E2FB-505A-43BD-853A-1D670499AE1E}"/>
                </a:ext>
              </a:extLst>
            </p:cNvPr>
            <p:cNvSpPr/>
            <p:nvPr/>
          </p:nvSpPr>
          <p:spPr>
            <a:xfrm>
              <a:off x="1876438" y="4376745"/>
              <a:ext cx="2000823" cy="315856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>
                <a:lnSpc>
                  <a:spcPct val="109000"/>
                </a:lnSpc>
              </a:pPr>
              <a:r>
                <a:rPr lang="en-US" sz="1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buntu Medium" panose="020B0604030602030204" pitchFamily="34" charset="0"/>
                  <a:cs typeface="Segoe UI Light" panose="020B0502040204020203" pitchFamily="34" charset="0"/>
                </a:rPr>
                <a:t>Operational</a:t>
              </a:r>
            </a:p>
          </p:txBody>
        </p:sp>
      </p:grpSp>
      <p:pic>
        <p:nvPicPr>
          <p:cNvPr id="1026" name="Picture 2" descr="Prentresultaat vir safe neighborhoods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188" y="677863"/>
            <a:ext cx="3189287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57070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animBg="1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4555844" y="2831006"/>
            <a:ext cx="3080331" cy="1107996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Finances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662907" y="6293305"/>
            <a:ext cx="2992038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Callie Pieterse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47621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4FB828-2E1C-40D1-A5BD-6959F86B7F66}"/>
              </a:ext>
            </a:extLst>
          </p:cNvPr>
          <p:cNvSpPr/>
          <p:nvPr/>
        </p:nvSpPr>
        <p:spPr>
          <a:xfrm>
            <a:off x="8086725" y="685800"/>
            <a:ext cx="3419475" cy="3419475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8D9C9E-764E-46DB-8296-13D73352C84D}"/>
              </a:ext>
            </a:extLst>
          </p:cNvPr>
          <p:cNvSpPr txBox="1"/>
          <p:nvPr/>
        </p:nvSpPr>
        <p:spPr>
          <a:xfrm>
            <a:off x="8201142" y="1373433"/>
            <a:ext cx="3190639" cy="175432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Ubuntu"/>
                <a:ea typeface="Ubuntu"/>
                <a:cs typeface="Ubuntu"/>
                <a:sym typeface="Ubuntu"/>
              </a:rPr>
              <a:t>Project plan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en-US" sz="3600" dirty="0">
              <a:latin typeface="Ubuntu"/>
              <a:ea typeface="Ubuntu"/>
              <a:cs typeface="Ubuntu"/>
              <a:sym typeface="Ubuntu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Ubuntu"/>
                <a:ea typeface="Ubuntu"/>
                <a:cs typeface="Ubuntu"/>
                <a:sym typeface="Ubuntu"/>
              </a:rPr>
              <a:t>Participation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5D56137-AB4B-47BD-BEB5-91A0D0C49336}"/>
              </a:ext>
            </a:extLst>
          </p:cNvPr>
          <p:cNvCxnSpPr/>
          <p:nvPr/>
        </p:nvCxnSpPr>
        <p:spPr>
          <a:xfrm>
            <a:off x="8837120" y="3227775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456F88D9-36B2-4E62-AD30-50EF7D78A1AE}"/>
              </a:ext>
            </a:extLst>
          </p:cNvPr>
          <p:cNvSpPr/>
          <p:nvPr/>
        </p:nvSpPr>
        <p:spPr>
          <a:xfrm>
            <a:off x="9005752" y="5035790"/>
            <a:ext cx="1672535" cy="88460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lnSpc>
                <a:spcPct val="109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Every journey begins with a first step.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970C700-FA84-4594-BDF2-6DAEA5AF155A}"/>
              </a:ext>
            </a:extLst>
          </p:cNvPr>
          <p:cNvSpPr/>
          <p:nvPr/>
        </p:nvSpPr>
        <p:spPr>
          <a:xfrm>
            <a:off x="8607283" y="5156340"/>
            <a:ext cx="335972" cy="264259"/>
          </a:xfrm>
          <a:custGeom>
            <a:avLst/>
            <a:gdLst/>
            <a:ahLst/>
            <a:cxnLst/>
            <a:rect l="l" t="t" r="r" b="b"/>
            <a:pathLst>
              <a:path w="86283" h="67866">
                <a:moveTo>
                  <a:pt x="80144" y="0"/>
                </a:moveTo>
                <a:lnTo>
                  <a:pt x="86283" y="12948"/>
                </a:lnTo>
                <a:cubicBezTo>
                  <a:pt x="80033" y="15032"/>
                  <a:pt x="75549" y="17934"/>
                  <a:pt x="72833" y="21655"/>
                </a:cubicBezTo>
                <a:cubicBezTo>
                  <a:pt x="70117" y="25375"/>
                  <a:pt x="68684" y="30324"/>
                  <a:pt x="68536" y="36500"/>
                </a:cubicBezTo>
                <a:lnTo>
                  <a:pt x="83716" y="36500"/>
                </a:lnTo>
                <a:lnTo>
                  <a:pt x="83716" y="67866"/>
                </a:lnTo>
                <a:lnTo>
                  <a:pt x="52351" y="67866"/>
                </a:lnTo>
                <a:lnTo>
                  <a:pt x="52351" y="45430"/>
                </a:lnTo>
                <a:cubicBezTo>
                  <a:pt x="52351" y="36277"/>
                  <a:pt x="53150" y="29096"/>
                  <a:pt x="54750" y="23887"/>
                </a:cubicBezTo>
                <a:cubicBezTo>
                  <a:pt x="56350" y="18678"/>
                  <a:pt x="59327" y="13990"/>
                  <a:pt x="63680" y="9823"/>
                </a:cubicBezTo>
                <a:cubicBezTo>
                  <a:pt x="68033" y="5655"/>
                  <a:pt x="73521" y="2381"/>
                  <a:pt x="80144" y="0"/>
                </a:cubicBezTo>
                <a:close/>
                <a:moveTo>
                  <a:pt x="27794" y="0"/>
                </a:moveTo>
                <a:lnTo>
                  <a:pt x="33933" y="12948"/>
                </a:lnTo>
                <a:cubicBezTo>
                  <a:pt x="27682" y="15032"/>
                  <a:pt x="23199" y="17934"/>
                  <a:pt x="20483" y="21655"/>
                </a:cubicBezTo>
                <a:cubicBezTo>
                  <a:pt x="17767" y="25375"/>
                  <a:pt x="16334" y="30324"/>
                  <a:pt x="16185" y="36500"/>
                </a:cubicBezTo>
                <a:lnTo>
                  <a:pt x="31366" y="36500"/>
                </a:lnTo>
                <a:lnTo>
                  <a:pt x="31366" y="67866"/>
                </a:lnTo>
                <a:lnTo>
                  <a:pt x="0" y="67866"/>
                </a:lnTo>
                <a:lnTo>
                  <a:pt x="0" y="45430"/>
                </a:lnTo>
                <a:cubicBezTo>
                  <a:pt x="0" y="36351"/>
                  <a:pt x="800" y="29189"/>
                  <a:pt x="2400" y="23943"/>
                </a:cubicBezTo>
                <a:cubicBezTo>
                  <a:pt x="4000" y="18697"/>
                  <a:pt x="6958" y="13990"/>
                  <a:pt x="11274" y="9823"/>
                </a:cubicBezTo>
                <a:cubicBezTo>
                  <a:pt x="15590" y="5655"/>
                  <a:pt x="21097" y="2381"/>
                  <a:pt x="27794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oogle Shape;379;g7e2b97aa87_2_6" descr="A view of a city&#10;&#10;Description automatically generated">
            <a:extLst>
              <a:ext uri="{FF2B5EF4-FFF2-40B4-BE49-F238E27FC236}">
                <a16:creationId xmlns:a16="http://schemas.microsoft.com/office/drawing/2014/main" id="{EBD442CC-C914-DA4C-BA05-619B90E6DC70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12" name="Google Shape;380;g7e2b97aa87_2_6">
            <a:extLst>
              <a:ext uri="{FF2B5EF4-FFF2-40B4-BE49-F238E27FC236}">
                <a16:creationId xmlns:a16="http://schemas.microsoft.com/office/drawing/2014/main" id="{29E3E781-4A23-8745-AD5F-E21F2E262CCB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361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6" grpId="0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EA34BA-3271-4072-B31A-59EDEC79A50C}"/>
              </a:ext>
            </a:extLst>
          </p:cNvPr>
          <p:cNvSpPr txBox="1"/>
          <p:nvPr/>
        </p:nvSpPr>
        <p:spPr>
          <a:xfrm>
            <a:off x="685800" y="704850"/>
            <a:ext cx="6100763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latin typeface="Ubuntu"/>
                <a:ea typeface="Ubuntu"/>
                <a:cs typeface="Ubuntu"/>
                <a:sym typeface="Ubuntu"/>
              </a:rPr>
              <a:t>What, </a:t>
            </a:r>
            <a:r>
              <a:rPr lang="en-US" sz="3600" dirty="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Where, </a:t>
            </a:r>
            <a:r>
              <a:rPr lang="en-US" sz="3600" dirty="0">
                <a:latin typeface="Ubuntu"/>
                <a:ea typeface="Ubuntu"/>
                <a:cs typeface="Ubuntu"/>
                <a:sym typeface="Ubuntu"/>
              </a:rPr>
              <a:t>When and Who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0D2FE9F-F84E-4D8F-B1D6-34A2A733AA60}"/>
              </a:ext>
            </a:extLst>
          </p:cNvPr>
          <p:cNvCxnSpPr/>
          <p:nvPr/>
        </p:nvCxnSpPr>
        <p:spPr>
          <a:xfrm>
            <a:off x="809631" y="1372129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FB1DB50-FC40-46BA-B444-C8B63E4E3756}"/>
              </a:ext>
            </a:extLst>
          </p:cNvPr>
          <p:cNvSpPr/>
          <p:nvPr/>
        </p:nvSpPr>
        <p:spPr>
          <a:xfrm>
            <a:off x="685800" y="4971004"/>
            <a:ext cx="5410200" cy="83099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457200" lvl="0" indent="-381000">
              <a:buSzPts val="2400"/>
              <a:buFont typeface="Ubuntu"/>
              <a:buChar char="●"/>
            </a:pPr>
            <a:r>
              <a:rPr lang="en-US" sz="2400" dirty="0">
                <a:latin typeface="Ubuntu"/>
                <a:ea typeface="Ubuntu"/>
                <a:cs typeface="Ubuntu"/>
                <a:sym typeface="Ubuntu"/>
              </a:rPr>
              <a:t>What will the boomed area look like?</a:t>
            </a:r>
          </a:p>
          <a:p>
            <a:pPr marL="457200" lvl="0" indent="-381000">
              <a:buSzPts val="2400"/>
              <a:buFont typeface="Ubuntu"/>
              <a:buChar char="●"/>
            </a:pPr>
            <a:r>
              <a:rPr lang="en-US" sz="2400" dirty="0">
                <a:latin typeface="Ubuntu"/>
                <a:ea typeface="Ubuntu"/>
                <a:cs typeface="Ubuntu"/>
                <a:sym typeface="Ubuntu"/>
              </a:rPr>
              <a:t>Area that needs to be covered?</a:t>
            </a:r>
          </a:p>
        </p:txBody>
      </p:sp>
      <p:pic>
        <p:nvPicPr>
          <p:cNvPr id="24" name="Picture Placeholder 23" descr="A sunset over a city&#10;&#10;Description automatically generated">
            <a:extLst>
              <a:ext uri="{FF2B5EF4-FFF2-40B4-BE49-F238E27FC236}">
                <a16:creationId xmlns:a16="http://schemas.microsoft.com/office/drawing/2014/main" id="{1CF22388-EF58-3F42-AEC3-4E389BD613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F721FC-FA15-1E40-B794-ADAD06E3682D}"/>
              </a:ext>
            </a:extLst>
          </p:cNvPr>
          <p:cNvSpPr/>
          <p:nvPr/>
        </p:nvSpPr>
        <p:spPr>
          <a:xfrm>
            <a:off x="804862" y="6176962"/>
            <a:ext cx="11058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  <a:highlight>
                  <a:srgbClr val="000000"/>
                </a:highlight>
                <a:latin typeface="Ubuntu"/>
                <a:ea typeface="Ubuntu"/>
                <a:cs typeface="Ubuntu"/>
                <a:sym typeface="Ubuntu"/>
              </a:rPr>
              <a:t> The other variable that one needs to consider is who will participate with this project?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68BA12-EE54-9A4E-8481-A58ED0550129}"/>
              </a:ext>
            </a:extLst>
          </p:cNvPr>
          <p:cNvSpPr/>
          <p:nvPr/>
        </p:nvSpPr>
        <p:spPr>
          <a:xfrm>
            <a:off x="6236635" y="4969933"/>
            <a:ext cx="6645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381000">
              <a:buSzPts val="2400"/>
              <a:buFont typeface="Ubuntu"/>
              <a:buChar char="●"/>
            </a:pPr>
            <a:r>
              <a:rPr lang="en-US" sz="2400" dirty="0">
                <a:latin typeface="Ubuntu"/>
                <a:ea typeface="Ubuntu"/>
                <a:cs typeface="Ubuntu"/>
                <a:sym typeface="Ubuntu"/>
              </a:rPr>
              <a:t>When will it be done?</a:t>
            </a:r>
          </a:p>
          <a:p>
            <a:pPr marL="457200" lvl="0" indent="-381000">
              <a:buSzPts val="2400"/>
              <a:buFont typeface="Ubuntu"/>
              <a:buChar char="●"/>
            </a:pPr>
            <a:r>
              <a:rPr lang="en-US" sz="2400" dirty="0">
                <a:latin typeface="Ubuntu"/>
                <a:ea typeface="Ubuntu"/>
                <a:cs typeface="Ubuntu"/>
                <a:sym typeface="Ubuntu"/>
              </a:rPr>
              <a:t>Who will do it?</a:t>
            </a:r>
          </a:p>
        </p:txBody>
      </p:sp>
    </p:spTree>
    <p:extLst>
      <p:ext uri="{BB962C8B-B14F-4D97-AF65-F5344CB8AC3E}">
        <p14:creationId xmlns:p14="http://schemas.microsoft.com/office/powerpoint/2010/main" val="13370294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4FB828-2E1C-40D1-A5BD-6959F86B7F66}"/>
              </a:ext>
            </a:extLst>
          </p:cNvPr>
          <p:cNvSpPr/>
          <p:nvPr/>
        </p:nvSpPr>
        <p:spPr>
          <a:xfrm>
            <a:off x="8086725" y="685800"/>
            <a:ext cx="3800475" cy="2177143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5D56137-AB4B-47BD-BEB5-91A0D0C49336}"/>
              </a:ext>
            </a:extLst>
          </p:cNvPr>
          <p:cNvCxnSpPr/>
          <p:nvPr/>
        </p:nvCxnSpPr>
        <p:spPr>
          <a:xfrm>
            <a:off x="9740635" y="3154296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oogle Shape;379;g7e2b97aa87_2_6" descr="A view of a city&#10;&#10;Description automatically generated">
            <a:extLst>
              <a:ext uri="{FF2B5EF4-FFF2-40B4-BE49-F238E27FC236}">
                <a16:creationId xmlns:a16="http://schemas.microsoft.com/office/drawing/2014/main" id="{EBD442CC-C914-DA4C-BA05-619B90E6DC70}"/>
              </a:ext>
            </a:extLst>
          </p:cNvPr>
          <p:cNvPicPr preferRelativeResize="0">
            <a:picLocks noGrp="1"/>
          </p:cNvPicPr>
          <p:nvPr>
            <p:ph type="pic" sz="quarter" idx="11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1078A3-90E3-D749-8BBE-714F1573145E}"/>
              </a:ext>
            </a:extLst>
          </p:cNvPr>
          <p:cNvSpPr txBox="1"/>
          <p:nvPr/>
        </p:nvSpPr>
        <p:spPr>
          <a:xfrm>
            <a:off x="8340575" y="3696265"/>
            <a:ext cx="3686058" cy="224676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/>
            <a:r>
              <a:rPr lang="en-US" sz="2800" dirty="0">
                <a:latin typeface="Ubuntu"/>
                <a:ea typeface="Ubuntu"/>
                <a:cs typeface="Ubuntu"/>
                <a:sym typeface="Ubuntu"/>
              </a:rPr>
              <a:t>Phase 1 – Preparation</a:t>
            </a:r>
          </a:p>
          <a:p>
            <a:pPr lvl="0"/>
            <a:r>
              <a:rPr lang="en-US" sz="2800" dirty="0">
                <a:latin typeface="Ubuntu"/>
                <a:ea typeface="Ubuntu"/>
                <a:cs typeface="Ubuntu"/>
                <a:sym typeface="Ubuntu"/>
              </a:rPr>
              <a:t>Phase 2 – Approval  </a:t>
            </a:r>
          </a:p>
          <a:p>
            <a:pPr lvl="0"/>
            <a:r>
              <a:rPr lang="en-US" sz="2800" dirty="0">
                <a:latin typeface="Ubuntu"/>
                <a:ea typeface="Ubuntu"/>
                <a:cs typeface="Ubuntu"/>
                <a:sym typeface="Ubuntu"/>
              </a:rPr>
              <a:t>Phase 3 – Construction</a:t>
            </a:r>
          </a:p>
          <a:p>
            <a:pPr lvl="0"/>
            <a:r>
              <a:rPr lang="en-US" sz="2800" dirty="0">
                <a:latin typeface="Ubuntu"/>
                <a:ea typeface="Ubuntu"/>
                <a:cs typeface="Ubuntu"/>
                <a:sym typeface="Ubuntu"/>
              </a:rPr>
              <a:t>Phase 4 – Maintain </a:t>
            </a:r>
          </a:p>
          <a:p>
            <a:pPr lvl="0"/>
            <a:r>
              <a:rPr lang="en-US" sz="2800" dirty="0">
                <a:latin typeface="Ubuntu"/>
                <a:ea typeface="Ubuntu"/>
                <a:cs typeface="Ubuntu"/>
                <a:sym typeface="Ubuntu"/>
              </a:rPr>
              <a:t>	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C6C8DF-9C9B-594C-9CB5-B140541DE068}"/>
              </a:ext>
            </a:extLst>
          </p:cNvPr>
          <p:cNvCxnSpPr/>
          <p:nvPr/>
        </p:nvCxnSpPr>
        <p:spPr>
          <a:xfrm>
            <a:off x="9726404" y="6172200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585;p29">
            <a:extLst>
              <a:ext uri="{FF2B5EF4-FFF2-40B4-BE49-F238E27FC236}">
                <a16:creationId xmlns:a16="http://schemas.microsoft.com/office/drawing/2014/main" id="{67B6FF31-1D5F-8441-A9C4-BA2E059D1C34}"/>
              </a:ext>
            </a:extLst>
          </p:cNvPr>
          <p:cNvSpPr txBox="1"/>
          <p:nvPr/>
        </p:nvSpPr>
        <p:spPr>
          <a:xfrm>
            <a:off x="8150398" y="751344"/>
            <a:ext cx="3637673" cy="2464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Phase 1 - R120,000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Phase 2 - R850,000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Phase 3 - R5,500,000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Phase 4 - </a:t>
            </a:r>
            <a:r>
              <a:rPr lang="en-US" sz="3200" dirty="0" err="1">
                <a:latin typeface="Ubuntu"/>
                <a:ea typeface="Ubuntu"/>
                <a:cs typeface="Ubuntu"/>
                <a:sym typeface="Ubuntu"/>
              </a:rPr>
              <a:t>xxxxx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5" name="Google Shape;397;g6fd8df5d35_0_2">
            <a:extLst>
              <a:ext uri="{FF2B5EF4-FFF2-40B4-BE49-F238E27FC236}">
                <a16:creationId xmlns:a16="http://schemas.microsoft.com/office/drawing/2014/main" id="{3F011321-0CE1-CB45-B72F-6406951933CF}"/>
              </a:ext>
            </a:extLst>
          </p:cNvPr>
          <p:cNvPicPr preferRelativeResize="0">
            <a:picLocks noGrp="1"/>
          </p:cNvPicPr>
          <p:nvPr>
            <p:ph type="pic" sz="quarter" idx="10"/>
          </p:nvPr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062056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7e2b97aa87_4_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36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g7e2b97aa87_4_0"/>
          <p:cNvSpPr txBox="1"/>
          <p:nvPr/>
        </p:nvSpPr>
        <p:spPr>
          <a:xfrm>
            <a:off x="458965" y="3917065"/>
            <a:ext cx="9096002" cy="2623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Participation estimated on 70% which equates to: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AutoNum type="arabicPeriod"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636 houses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AutoNum type="arabicPeriod"/>
            </a:pPr>
            <a:r>
              <a:rPr lang="en-US" sz="3200" dirty="0" err="1">
                <a:latin typeface="Ubuntu"/>
                <a:ea typeface="Ubuntu"/>
                <a:cs typeface="Ubuntu"/>
                <a:sym typeface="Ubuntu"/>
              </a:rPr>
              <a:t>Duettes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AutoNum type="arabicPeriod"/>
            </a:pPr>
            <a:r>
              <a:rPr lang="en-US" sz="3200" dirty="0">
                <a:latin typeface="Ubuntu"/>
                <a:ea typeface="Ubuntu"/>
                <a:cs typeface="Ubuntu"/>
                <a:sym typeface="Ubuntu"/>
              </a:rPr>
              <a:t>Townhouses</a:t>
            </a:r>
            <a:endParaRPr sz="3200" dirty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" name="Google Shape;403;g7e2b97aa87_4_0" descr="A view of a city&#10;&#10;Description automatically generated">
            <a:extLst>
              <a:ext uri="{FF2B5EF4-FFF2-40B4-BE49-F238E27FC236}">
                <a16:creationId xmlns:a16="http://schemas.microsoft.com/office/drawing/2014/main" id="{1C312925-0732-F549-91E1-91C1A1B32E95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solidFill>
            <a:srgbClr val="F2F2F2"/>
          </a:solidFill>
          <a:ln>
            <a:noFill/>
          </a:ln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F139957-9677-4630-8AD7-A58EB3B47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768468"/>
              </p:ext>
            </p:extLst>
          </p:nvPr>
        </p:nvGraphicFramePr>
        <p:xfrm>
          <a:off x="4284323" y="4884847"/>
          <a:ext cx="7223804" cy="153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5951">
                  <a:extLst>
                    <a:ext uri="{9D8B030D-6E8A-4147-A177-3AD203B41FA5}">
                      <a16:colId xmlns:a16="http://schemas.microsoft.com/office/drawing/2014/main" val="1542583720"/>
                    </a:ext>
                  </a:extLst>
                </a:gridCol>
                <a:gridCol w="1805951">
                  <a:extLst>
                    <a:ext uri="{9D8B030D-6E8A-4147-A177-3AD203B41FA5}">
                      <a16:colId xmlns:a16="http://schemas.microsoft.com/office/drawing/2014/main" val="1212340832"/>
                    </a:ext>
                  </a:extLst>
                </a:gridCol>
                <a:gridCol w="1805951">
                  <a:extLst>
                    <a:ext uri="{9D8B030D-6E8A-4147-A177-3AD203B41FA5}">
                      <a16:colId xmlns:a16="http://schemas.microsoft.com/office/drawing/2014/main" val="1576069726"/>
                    </a:ext>
                  </a:extLst>
                </a:gridCol>
                <a:gridCol w="1805951">
                  <a:extLst>
                    <a:ext uri="{9D8B030D-6E8A-4147-A177-3AD203B41FA5}">
                      <a16:colId xmlns:a16="http://schemas.microsoft.com/office/drawing/2014/main" val="1503396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A" sz="2400" dirty="0"/>
                        <a:t>Phase: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Houses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 err="1"/>
                        <a:t>Duettes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Townhouses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113220"/>
                  </a:ext>
                </a:extLst>
              </a:tr>
              <a:tr h="550182">
                <a:tc>
                  <a:txBody>
                    <a:bodyPr/>
                    <a:lstStyle/>
                    <a:p>
                      <a:r>
                        <a:rPr lang="en-ZA" sz="2400" dirty="0"/>
                        <a:t>Phase 1 + 2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1,600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800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400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1951873"/>
                  </a:ext>
                </a:extLst>
              </a:tr>
              <a:tr h="529119">
                <a:tc>
                  <a:txBody>
                    <a:bodyPr/>
                    <a:lstStyle/>
                    <a:p>
                      <a:r>
                        <a:rPr lang="en-ZA" sz="2400" dirty="0"/>
                        <a:t>Phase 3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9,000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4,500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ZA" sz="2400" dirty="0"/>
                        <a:t>R 2,300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53828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A0ED5A-F45B-F542-B479-767A9D463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7" y="865764"/>
            <a:ext cx="11598878" cy="58797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293CA1-B5D3-4252-8062-31ED7997C34D}"/>
              </a:ext>
            </a:extLst>
          </p:cNvPr>
          <p:cNvSpPr txBox="1"/>
          <p:nvPr/>
        </p:nvSpPr>
        <p:spPr>
          <a:xfrm>
            <a:off x="216317" y="314587"/>
            <a:ext cx="9302803" cy="402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i="1" dirty="0">
                <a:latin typeface="+mj-lt"/>
                <a:cs typeface="Segoe UI Light" panose="020B0502040204020203" pitchFamily="34" charset="0"/>
              </a:rPr>
              <a:t>NB - Cost estimates based on tenders received by </a:t>
            </a:r>
            <a:r>
              <a:rPr lang="en-ZA" i="1" dirty="0" err="1">
                <a:latin typeface="+mj-lt"/>
                <a:cs typeface="Segoe UI Light" panose="020B0502040204020203" pitchFamily="34" charset="0"/>
              </a:rPr>
              <a:t>Streetsafe</a:t>
            </a:r>
            <a:r>
              <a:rPr lang="en-ZA" i="1" dirty="0">
                <a:latin typeface="+mj-lt"/>
                <a:cs typeface="Segoe UI Light" panose="020B0502040204020203" pitchFamily="34" charset="0"/>
              </a:rPr>
              <a:t> for latest 3 Gated Initiatives in Pretoria</a:t>
            </a:r>
            <a:endParaRPr lang="en-US" i="1" dirty="0">
              <a:latin typeface="+mj-lt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504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4F45FE-BF05-6A42-A138-5A7E3C49F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79" y="598446"/>
            <a:ext cx="10248991" cy="61607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B641C6-03A0-44EC-ACE1-B7D41CC1050F}"/>
              </a:ext>
            </a:extLst>
          </p:cNvPr>
          <p:cNvSpPr txBox="1"/>
          <p:nvPr/>
        </p:nvSpPr>
        <p:spPr>
          <a:xfrm>
            <a:off x="904214" y="195900"/>
            <a:ext cx="9302803" cy="4025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ZA" i="1" dirty="0">
                <a:latin typeface="+mj-lt"/>
                <a:cs typeface="Segoe UI Light" panose="020B0502040204020203" pitchFamily="34" charset="0"/>
              </a:rPr>
              <a:t>NB - Cost estimates based on tenders received by </a:t>
            </a:r>
            <a:r>
              <a:rPr lang="en-ZA" i="1" dirty="0" err="1">
                <a:latin typeface="+mj-lt"/>
                <a:cs typeface="Segoe UI Light" panose="020B0502040204020203" pitchFamily="34" charset="0"/>
              </a:rPr>
              <a:t>Streetsafe</a:t>
            </a:r>
            <a:r>
              <a:rPr lang="en-ZA" i="1" dirty="0">
                <a:latin typeface="+mj-lt"/>
                <a:cs typeface="Segoe UI Light" panose="020B0502040204020203" pitchFamily="34" charset="0"/>
              </a:rPr>
              <a:t> for latest 3 Gated Initiatives in Pretoria</a:t>
            </a:r>
            <a:endParaRPr lang="en-US" i="1" dirty="0">
              <a:latin typeface="+mj-lt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633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E7575B-F746-A24F-B0DB-B1A374F4D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722" y="786622"/>
            <a:ext cx="4364600" cy="52260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903CC4-F0E7-41F3-B97B-2C2F1D556953}"/>
              </a:ext>
            </a:extLst>
          </p:cNvPr>
          <p:cNvSpPr txBox="1"/>
          <p:nvPr/>
        </p:nvSpPr>
        <p:spPr>
          <a:xfrm>
            <a:off x="6852719" y="2413372"/>
            <a:ext cx="4564698" cy="272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+mj-lt"/>
                <a:cs typeface="Segoe UI Light" panose="020B0502040204020203" pitchFamily="34" charset="0"/>
              </a:rPr>
              <a:t>Estimates based on tenders received by </a:t>
            </a:r>
            <a:r>
              <a:rPr lang="en-ZA" dirty="0" err="1">
                <a:latin typeface="+mj-lt"/>
                <a:cs typeface="Segoe UI Light" panose="020B0502040204020203" pitchFamily="34" charset="0"/>
              </a:rPr>
              <a:t>Streetsafe</a:t>
            </a:r>
            <a:r>
              <a:rPr lang="en-ZA" dirty="0">
                <a:latin typeface="+mj-lt"/>
                <a:cs typeface="Segoe UI Light" panose="020B0502040204020203" pitchFamily="34" charset="0"/>
              </a:rPr>
              <a:t> for latest 3 Gated Initiatives in Pretoria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+mj-lt"/>
                <a:cs typeface="Segoe UI Light" panose="020B0502040204020203" pitchFamily="34" charset="0"/>
              </a:rPr>
              <a:t>Estimates based on 70% participation and can reduce if more residents commit to monthly cost</a:t>
            </a:r>
          </a:p>
          <a:p>
            <a:pPr marL="285750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ZA" dirty="0">
                <a:latin typeface="+mj-lt"/>
                <a:cs typeface="Segoe UI Light" panose="020B0502040204020203" pitchFamily="34" charset="0"/>
              </a:rPr>
              <a:t>Cost is inclusive of Community as well as individual Residential armed response</a:t>
            </a:r>
            <a:endParaRPr lang="en-US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19BC9-ACDE-497B-9741-63656E9DAA6A}"/>
              </a:ext>
            </a:extLst>
          </p:cNvPr>
          <p:cNvSpPr txBox="1"/>
          <p:nvPr/>
        </p:nvSpPr>
        <p:spPr>
          <a:xfrm>
            <a:off x="7092938" y="459564"/>
            <a:ext cx="3973285" cy="158812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Phase 4 - Maintenance Cost (Monthly Levies)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26D650-72CF-47D7-A302-7E24BF036BC3}"/>
              </a:ext>
            </a:extLst>
          </p:cNvPr>
          <p:cNvCxnSpPr/>
          <p:nvPr/>
        </p:nvCxnSpPr>
        <p:spPr>
          <a:xfrm>
            <a:off x="7267974" y="2148359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6">
            <a:extLst>
              <a:ext uri="{FF2B5EF4-FFF2-40B4-BE49-F238E27FC236}">
                <a16:creationId xmlns:a16="http://schemas.microsoft.com/office/drawing/2014/main" id="{5E2BA624-3488-48EC-84ED-9D8F64A38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35932"/>
              </p:ext>
            </p:extLst>
          </p:nvPr>
        </p:nvGraphicFramePr>
        <p:xfrm>
          <a:off x="6096000" y="5508390"/>
          <a:ext cx="5745219" cy="1026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073">
                  <a:extLst>
                    <a:ext uri="{9D8B030D-6E8A-4147-A177-3AD203B41FA5}">
                      <a16:colId xmlns:a16="http://schemas.microsoft.com/office/drawing/2014/main" val="1020354380"/>
                    </a:ext>
                  </a:extLst>
                </a:gridCol>
                <a:gridCol w="1915073">
                  <a:extLst>
                    <a:ext uri="{9D8B030D-6E8A-4147-A177-3AD203B41FA5}">
                      <a16:colId xmlns:a16="http://schemas.microsoft.com/office/drawing/2014/main" val="2083545810"/>
                    </a:ext>
                  </a:extLst>
                </a:gridCol>
                <a:gridCol w="1915073">
                  <a:extLst>
                    <a:ext uri="{9D8B030D-6E8A-4147-A177-3AD203B41FA5}">
                      <a16:colId xmlns:a16="http://schemas.microsoft.com/office/drawing/2014/main" val="3036119935"/>
                    </a:ext>
                  </a:extLst>
                </a:gridCol>
              </a:tblGrid>
              <a:tr h="430358">
                <a:tc>
                  <a:txBody>
                    <a:bodyPr/>
                    <a:lstStyle/>
                    <a:p>
                      <a:r>
                        <a:rPr lang="en-ZA" sz="2000" dirty="0"/>
                        <a:t>Per House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Per Duette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2000" dirty="0"/>
                        <a:t>Per Townhouse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957748"/>
                  </a:ext>
                </a:extLst>
              </a:tr>
              <a:tr h="595901">
                <a:tc>
                  <a:txBody>
                    <a:bodyPr/>
                    <a:lstStyle/>
                    <a:p>
                      <a:pPr algn="l"/>
                      <a:r>
                        <a:rPr lang="en-ZA" sz="2000" dirty="0"/>
                        <a:t>R760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dirty="0"/>
                        <a:t>R415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2000" dirty="0"/>
                        <a:t>R250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6418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809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388678" y="2423546"/>
            <a:ext cx="5540491" cy="2123658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</a:t>
            </a:r>
            <a:r>
              <a:rPr lang="en-US" sz="6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ommunication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</a:t>
            </a: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495329" y="6293305"/>
            <a:ext cx="3327193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Simon Wilkinson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0082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4031C0-3A4E-4253-BE0D-20AE965C8FFF}"/>
              </a:ext>
            </a:extLst>
          </p:cNvPr>
          <p:cNvSpPr txBox="1"/>
          <p:nvPr/>
        </p:nvSpPr>
        <p:spPr>
          <a:xfrm>
            <a:off x="636192" y="169597"/>
            <a:ext cx="3973285" cy="10895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Communications </a:t>
            </a:r>
          </a:p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Objectives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F45538-F139-40BB-98E6-78EC09F72D34}"/>
              </a:ext>
            </a:extLst>
          </p:cNvPr>
          <p:cNvCxnSpPr/>
          <p:nvPr/>
        </p:nvCxnSpPr>
        <p:spPr>
          <a:xfrm>
            <a:off x="882535" y="1259126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B39589E-0ABE-467D-880A-E29DEC755056}"/>
              </a:ext>
            </a:extLst>
          </p:cNvPr>
          <p:cNvSpPr/>
          <p:nvPr/>
        </p:nvSpPr>
        <p:spPr>
          <a:xfrm>
            <a:off x="560210" y="1498600"/>
            <a:ext cx="4972049" cy="4247317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Drive awareness </a:t>
            </a:r>
            <a:endParaRPr lang="en-ZA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Educate stakeholders about the process and time framing, detailing milestones and commitment requirements </a:t>
            </a:r>
            <a:endParaRPr lang="en-ZA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Highlight strategic initiatives demonstrate share value outside of safety </a:t>
            </a:r>
            <a:endParaRPr lang="en-ZA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Economies or scale (group buying)</a:t>
            </a:r>
            <a:endParaRPr lang="en-ZA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Community lifestyle</a:t>
            </a:r>
            <a:endParaRPr lang="en-ZA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Identify and recognise ambassadors to help support the message</a:t>
            </a:r>
            <a:endParaRPr lang="en-ZA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Street captains /Business sponsors</a:t>
            </a:r>
            <a:endParaRPr lang="en-ZA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Complete transparency with Planning / process and finances </a:t>
            </a:r>
            <a:endParaRPr lang="en-ZA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Measure reach / adoption and drive financial commitment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Segoe UI Light" panose="020B0502040204020203" pitchFamily="34" charset="0"/>
            </a:endParaRPr>
          </a:p>
        </p:txBody>
      </p:sp>
      <p:pic>
        <p:nvPicPr>
          <p:cNvPr id="17" name="Picture Placeholder 10">
            <a:extLst>
              <a:ext uri="{FF2B5EF4-FFF2-40B4-BE49-F238E27FC236}">
                <a16:creationId xmlns:a16="http://schemas.microsoft.com/office/drawing/2014/main" id="{F2ED7E5F-B1F9-1F47-A779-924F4A7470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9899575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A763856-65DD-314C-8ECC-B66FE1724C28}"/>
              </a:ext>
            </a:extLst>
          </p:cNvPr>
          <p:cNvSpPr/>
          <p:nvPr/>
        </p:nvSpPr>
        <p:spPr>
          <a:xfrm>
            <a:off x="1136693" y="957427"/>
            <a:ext cx="2386013" cy="56435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2B73D3-8CA2-44AF-ACCA-3FD15894B2D7}"/>
              </a:ext>
            </a:extLst>
          </p:cNvPr>
          <p:cNvSpPr txBox="1"/>
          <p:nvPr/>
        </p:nvSpPr>
        <p:spPr>
          <a:xfrm>
            <a:off x="2190751" y="257011"/>
            <a:ext cx="7810498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Landing the message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00ABAFD-04B7-0946-B9D8-758B9B9CDE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872" y="847942"/>
            <a:ext cx="2611325" cy="5910907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F5D1401B-1D9A-394C-B514-2FD41891F0A0}"/>
              </a:ext>
            </a:extLst>
          </p:cNvPr>
          <p:cNvSpPr txBox="1"/>
          <p:nvPr/>
        </p:nvSpPr>
        <p:spPr>
          <a:xfrm>
            <a:off x="9783511" y="3042561"/>
            <a:ext cx="2821234" cy="59105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2"/>
                </a:solidFill>
                <a:latin typeface="Ubuntu Medium" panose="020B0604030602030204" pitchFamily="34" charset="0"/>
                <a:cs typeface="Segoe UI" panose="020B0502040204020203" pitchFamily="34" charset="0"/>
              </a:rPr>
              <a:t>The How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A8564C2-75A8-904E-A3E5-850E055F1C87}"/>
              </a:ext>
            </a:extLst>
          </p:cNvPr>
          <p:cNvSpPr txBox="1"/>
          <p:nvPr/>
        </p:nvSpPr>
        <p:spPr>
          <a:xfrm>
            <a:off x="9070544" y="1787279"/>
            <a:ext cx="2821234" cy="59105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1"/>
                </a:solidFill>
                <a:latin typeface="Ubuntu Medium" panose="020B0604030602030204" pitchFamily="34" charset="0"/>
                <a:cs typeface="Segoe UI" panose="020B0502040204020203" pitchFamily="34" charset="0"/>
              </a:rPr>
              <a:t>The Why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14CAFE4-3102-C740-8106-469AF416932F}"/>
              </a:ext>
            </a:extLst>
          </p:cNvPr>
          <p:cNvGrpSpPr/>
          <p:nvPr/>
        </p:nvGrpSpPr>
        <p:grpSpPr>
          <a:xfrm>
            <a:off x="7584441" y="1271939"/>
            <a:ext cx="1391446" cy="1566002"/>
            <a:chOff x="6164339" y="1804931"/>
            <a:chExt cx="1391446" cy="1566002"/>
          </a:xfrm>
        </p:grpSpPr>
        <p:sp>
          <p:nvSpPr>
            <p:cNvPr id="69" name="Hexagon 68">
              <a:extLst>
                <a:ext uri="{FF2B5EF4-FFF2-40B4-BE49-F238E27FC236}">
                  <a16:creationId xmlns:a16="http://schemas.microsoft.com/office/drawing/2014/main" id="{2AFEA4CD-2774-A948-B854-3E6AAFC4A1B6}"/>
                </a:ext>
              </a:extLst>
            </p:cNvPr>
            <p:cNvSpPr/>
            <p:nvPr/>
          </p:nvSpPr>
          <p:spPr>
            <a:xfrm rot="16200000">
              <a:off x="6077061" y="1892209"/>
              <a:ext cx="1566002" cy="1391446"/>
            </a:xfrm>
            <a:prstGeom prst="hexagon">
              <a:avLst>
                <a:gd name="adj" fmla="val 24450"/>
                <a:gd name="vf" fmla="val 115470"/>
              </a:avLst>
            </a:prstGeom>
            <a:solidFill>
              <a:schemeClr val="accent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0" name="AutoShape 59">
              <a:extLst>
                <a:ext uri="{FF2B5EF4-FFF2-40B4-BE49-F238E27FC236}">
                  <a16:creationId xmlns:a16="http://schemas.microsoft.com/office/drawing/2014/main" id="{FF4D654C-1E9E-F54E-9429-EE280C082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3321" y="2291699"/>
              <a:ext cx="593480" cy="592467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51AE181-ED0C-B947-9183-74DE24FDF7E0}"/>
              </a:ext>
            </a:extLst>
          </p:cNvPr>
          <p:cNvGrpSpPr/>
          <p:nvPr/>
        </p:nvGrpSpPr>
        <p:grpSpPr>
          <a:xfrm>
            <a:off x="8253245" y="2506806"/>
            <a:ext cx="1391446" cy="1566002"/>
            <a:chOff x="6909890" y="3124380"/>
            <a:chExt cx="1391446" cy="1566002"/>
          </a:xfrm>
        </p:grpSpPr>
        <p:sp>
          <p:nvSpPr>
            <p:cNvPr id="72" name="Hexagon 71">
              <a:extLst>
                <a:ext uri="{FF2B5EF4-FFF2-40B4-BE49-F238E27FC236}">
                  <a16:creationId xmlns:a16="http://schemas.microsoft.com/office/drawing/2014/main" id="{CA4AA0B9-62EE-1540-A115-2790371A5731}"/>
                </a:ext>
              </a:extLst>
            </p:cNvPr>
            <p:cNvSpPr/>
            <p:nvPr/>
          </p:nvSpPr>
          <p:spPr>
            <a:xfrm rot="16200000">
              <a:off x="6822612" y="3211658"/>
              <a:ext cx="1566002" cy="1391446"/>
            </a:xfrm>
            <a:prstGeom prst="hexagon">
              <a:avLst>
                <a:gd name="adj" fmla="val 24450"/>
                <a:gd name="vf" fmla="val 115470"/>
              </a:avLst>
            </a:prstGeom>
            <a:solidFill>
              <a:schemeClr val="accent2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64F6B26-49E9-C84C-9D3E-391FB8A66669}"/>
                </a:ext>
              </a:extLst>
            </p:cNvPr>
            <p:cNvGrpSpPr/>
            <p:nvPr/>
          </p:nvGrpSpPr>
          <p:grpSpPr>
            <a:xfrm>
              <a:off x="7309379" y="3611148"/>
              <a:ext cx="592467" cy="592467"/>
              <a:chOff x="8204317" y="2115665"/>
              <a:chExt cx="464344" cy="464344"/>
            </a:xfrm>
            <a:solidFill>
              <a:schemeClr val="bg1"/>
            </a:solidFill>
          </p:grpSpPr>
          <p:sp>
            <p:nvSpPr>
              <p:cNvPr id="74" name="AutoShape 81">
                <a:extLst>
                  <a:ext uri="{FF2B5EF4-FFF2-40B4-BE49-F238E27FC236}">
                    <a16:creationId xmlns:a16="http://schemas.microsoft.com/office/drawing/2014/main" id="{97AD1BBB-74D1-2D4A-B283-40765CF7D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4317" y="211566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5" name="AutoShape 82">
                <a:extLst>
                  <a:ext uri="{FF2B5EF4-FFF2-40B4-BE49-F238E27FC236}">
                    <a16:creationId xmlns:a16="http://schemas.microsoft.com/office/drawing/2014/main" id="{7E650616-D6BD-944E-8334-562BB2C18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973" y="249269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65A73F-BF55-C747-B63D-B7B0A912607B}"/>
              </a:ext>
            </a:extLst>
          </p:cNvPr>
          <p:cNvGrpSpPr/>
          <p:nvPr/>
        </p:nvGrpSpPr>
        <p:grpSpPr>
          <a:xfrm>
            <a:off x="7584440" y="3741673"/>
            <a:ext cx="1391446" cy="1566002"/>
            <a:chOff x="6173326" y="4435662"/>
            <a:chExt cx="1391446" cy="1566002"/>
          </a:xfrm>
        </p:grpSpPr>
        <p:sp>
          <p:nvSpPr>
            <p:cNvPr id="77" name="Hexagon 76">
              <a:extLst>
                <a:ext uri="{FF2B5EF4-FFF2-40B4-BE49-F238E27FC236}">
                  <a16:creationId xmlns:a16="http://schemas.microsoft.com/office/drawing/2014/main" id="{753154AE-60CF-804F-BD1B-AAEF6CC2577F}"/>
                </a:ext>
              </a:extLst>
            </p:cNvPr>
            <p:cNvSpPr/>
            <p:nvPr/>
          </p:nvSpPr>
          <p:spPr>
            <a:xfrm rot="16200000">
              <a:off x="6086048" y="4522940"/>
              <a:ext cx="1566002" cy="1391446"/>
            </a:xfrm>
            <a:prstGeom prst="hexagon">
              <a:avLst>
                <a:gd name="adj" fmla="val 24450"/>
                <a:gd name="vf" fmla="val 115470"/>
              </a:avLst>
            </a:prstGeom>
            <a:solidFill>
              <a:schemeClr val="accent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BAD5215-2BE4-7A42-9FF3-0AF61E449FDD}"/>
                </a:ext>
              </a:extLst>
            </p:cNvPr>
            <p:cNvGrpSpPr/>
            <p:nvPr/>
          </p:nvGrpSpPr>
          <p:grpSpPr>
            <a:xfrm>
              <a:off x="6646747" y="4921923"/>
              <a:ext cx="444603" cy="593480"/>
              <a:chOff x="2639219" y="3510757"/>
              <a:chExt cx="348456" cy="465138"/>
            </a:xfrm>
            <a:solidFill>
              <a:schemeClr val="bg1"/>
            </a:solidFill>
          </p:grpSpPr>
          <p:sp>
            <p:nvSpPr>
              <p:cNvPr id="79" name="AutoShape 115">
                <a:extLst>
                  <a:ext uri="{FF2B5EF4-FFF2-40B4-BE49-F238E27FC236}">
                    <a16:creationId xmlns:a16="http://schemas.microsoft.com/office/drawing/2014/main" id="{2769CC07-54BF-6F42-AB49-10C98342F8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219" y="3510757"/>
                <a:ext cx="348456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80" name="AutoShape 116">
                <a:extLst>
                  <a:ext uri="{FF2B5EF4-FFF2-40B4-BE49-F238E27FC236}">
                    <a16:creationId xmlns:a16="http://schemas.microsoft.com/office/drawing/2014/main" id="{BBB00908-5BA3-6443-B916-91EE15AD10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4BA914A-A37E-E144-8B09-3F383D200BB8}"/>
              </a:ext>
            </a:extLst>
          </p:cNvPr>
          <p:cNvGrpSpPr/>
          <p:nvPr/>
        </p:nvGrpSpPr>
        <p:grpSpPr>
          <a:xfrm>
            <a:off x="6365821" y="2430457"/>
            <a:ext cx="1391446" cy="1566002"/>
            <a:chOff x="4644672" y="4444649"/>
            <a:chExt cx="1391446" cy="1566002"/>
          </a:xfrm>
        </p:grpSpPr>
        <p:sp>
          <p:nvSpPr>
            <p:cNvPr id="82" name="Hexagon 81">
              <a:extLst>
                <a:ext uri="{FF2B5EF4-FFF2-40B4-BE49-F238E27FC236}">
                  <a16:creationId xmlns:a16="http://schemas.microsoft.com/office/drawing/2014/main" id="{EF194729-F3CC-704D-91BF-E2AF9D1C5249}"/>
                </a:ext>
              </a:extLst>
            </p:cNvPr>
            <p:cNvSpPr/>
            <p:nvPr/>
          </p:nvSpPr>
          <p:spPr>
            <a:xfrm rot="16200000">
              <a:off x="4557394" y="4531927"/>
              <a:ext cx="1566002" cy="1391446"/>
            </a:xfrm>
            <a:prstGeom prst="hexagon">
              <a:avLst>
                <a:gd name="adj" fmla="val 24450"/>
                <a:gd name="vf" fmla="val 115470"/>
              </a:avLst>
            </a:prstGeom>
            <a:solidFill>
              <a:schemeClr val="accent4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3" name="AutoShape 149">
              <a:extLst>
                <a:ext uri="{FF2B5EF4-FFF2-40B4-BE49-F238E27FC236}">
                  <a16:creationId xmlns:a16="http://schemas.microsoft.com/office/drawing/2014/main" id="{7F332A26-FAF9-024E-9492-0699183BF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161" y="5014463"/>
              <a:ext cx="592467" cy="4263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CA6E3942-42B5-B847-A9CB-A46D91BA961F}"/>
              </a:ext>
            </a:extLst>
          </p:cNvPr>
          <p:cNvSpPr txBox="1"/>
          <p:nvPr/>
        </p:nvSpPr>
        <p:spPr>
          <a:xfrm>
            <a:off x="3418984" y="2915412"/>
            <a:ext cx="2821234" cy="59105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US" sz="2800" dirty="0">
                <a:solidFill>
                  <a:schemeClr val="accent4"/>
                </a:solidFill>
                <a:latin typeface="Ubuntu Medium" panose="020B0604030602030204" pitchFamily="34" charset="0"/>
                <a:cs typeface="Segoe UI" panose="020B0502040204020203" pitchFamily="34" charset="0"/>
              </a:rPr>
              <a:t>The Support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2E0B81D-80EC-A24A-AB4B-8775BB4C3D99}"/>
              </a:ext>
            </a:extLst>
          </p:cNvPr>
          <p:cNvSpPr txBox="1"/>
          <p:nvPr/>
        </p:nvSpPr>
        <p:spPr>
          <a:xfrm>
            <a:off x="8569023" y="5166838"/>
            <a:ext cx="4270592" cy="112966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3"/>
                </a:solidFill>
                <a:latin typeface="Ubuntu Medium" panose="020B0604030602030204" pitchFamily="34" charset="0"/>
                <a:cs typeface="Segoe UI" panose="020B0502040204020203" pitchFamily="34" charset="0"/>
              </a:rPr>
              <a:t>The What </a:t>
            </a:r>
          </a:p>
          <a:p>
            <a:pPr>
              <a:lnSpc>
                <a:spcPct val="125000"/>
              </a:lnSpc>
            </a:pPr>
            <a:r>
              <a:rPr lang="en-US" sz="2800" dirty="0">
                <a:solidFill>
                  <a:schemeClr val="accent3"/>
                </a:solidFill>
                <a:latin typeface="Ubuntu Medium" panose="020B0604030602030204" pitchFamily="34" charset="0"/>
                <a:cs typeface="Segoe UI" panose="020B0502040204020203" pitchFamily="34" charset="0"/>
              </a:rPr>
              <a:t>What’s in it for me</a:t>
            </a:r>
          </a:p>
        </p:txBody>
      </p:sp>
    </p:spTree>
    <p:extLst>
      <p:ext uri="{BB962C8B-B14F-4D97-AF65-F5344CB8AC3E}">
        <p14:creationId xmlns:p14="http://schemas.microsoft.com/office/powerpoint/2010/main" val="1791774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1CE230B0-316A-E34F-9C09-A714D54927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" name="Picture Placeholder 3" descr="An aerial view of a city&#10;&#10;Description automatically generated">
            <a:extLst>
              <a:ext uri="{FF2B5EF4-FFF2-40B4-BE49-F238E27FC236}">
                <a16:creationId xmlns:a16="http://schemas.microsoft.com/office/drawing/2014/main" id="{96F65731-FC4B-2343-82E0-691503189C1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 descr="A close up of a logo&#10;&#10;Description automatically generated">
            <a:extLst>
              <a:ext uri="{FF2B5EF4-FFF2-40B4-BE49-F238E27FC236}">
                <a16:creationId xmlns:a16="http://schemas.microsoft.com/office/drawing/2014/main" id="{846D5E5C-09A6-1842-B40A-90B209BD56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87" b="7987"/>
          <a:stretch>
            <a:fillRect/>
          </a:stretch>
        </p:blipFill>
        <p:spPr>
          <a:xfrm>
            <a:off x="-24654" y="3429000"/>
            <a:ext cx="7632699" cy="3366588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6B59C3B-7FD6-4E4D-BDBF-876B6802EB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1DFB0F8-40AA-4918-BC85-F61BF484DA1B}"/>
              </a:ext>
            </a:extLst>
          </p:cNvPr>
          <p:cNvSpPr/>
          <p:nvPr/>
        </p:nvSpPr>
        <p:spPr>
          <a:xfrm>
            <a:off x="3581400" y="2828924"/>
            <a:ext cx="5029200" cy="1134979"/>
          </a:xfrm>
          <a:prstGeom prst="rect">
            <a:avLst/>
          </a:prstGeom>
          <a:solidFill>
            <a:schemeClr val="bg1"/>
          </a:solidFill>
          <a:ln w="25400">
            <a:noFill/>
          </a:ln>
          <a:effectLst>
            <a:outerShdw blurRad="635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409779-0B8B-49A3-AD74-AB0AE8510C12}"/>
              </a:ext>
            </a:extLst>
          </p:cNvPr>
          <p:cNvSpPr txBox="1"/>
          <p:nvPr/>
        </p:nvSpPr>
        <p:spPr>
          <a:xfrm>
            <a:off x="3402758" y="2971072"/>
            <a:ext cx="5386484" cy="85068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Support Channels</a:t>
            </a:r>
          </a:p>
        </p:txBody>
      </p:sp>
    </p:spTree>
    <p:extLst>
      <p:ext uri="{BB962C8B-B14F-4D97-AF65-F5344CB8AC3E}">
        <p14:creationId xmlns:p14="http://schemas.microsoft.com/office/powerpoint/2010/main" val="79324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030CAD5-E67D-584F-9914-62BB874484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18178" y="1833566"/>
            <a:ext cx="2768600" cy="2914644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6B3EEE4-20B5-CC4F-A94B-E79F68073A2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1578" y="1833566"/>
            <a:ext cx="2768600" cy="2914644"/>
          </a:xfrm>
          <a:prstGeom prst="rect">
            <a:avLst/>
          </a:prstGeom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BC1E1BC-2936-A540-AD52-D482EB0AFC3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4978" y="1833566"/>
            <a:ext cx="2768600" cy="29146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C2040E-8C04-4762-AD75-A011952397D8}"/>
              </a:ext>
            </a:extLst>
          </p:cNvPr>
          <p:cNvSpPr txBox="1"/>
          <p:nvPr/>
        </p:nvSpPr>
        <p:spPr>
          <a:xfrm>
            <a:off x="627379" y="467813"/>
            <a:ext cx="2590799" cy="10895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Ubuntu Medium" panose="020B0604030602030204" pitchFamily="34" charset="0"/>
                <a:cs typeface="Segoe UI Light" panose="020B0502040204020203" pitchFamily="34" charset="0"/>
              </a:rPr>
              <a:t>Public Meeting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E2B5A0-DC8C-46D9-B51E-424569532CCB}"/>
              </a:ext>
            </a:extLst>
          </p:cNvPr>
          <p:cNvCxnSpPr/>
          <p:nvPr/>
        </p:nvCxnSpPr>
        <p:spPr>
          <a:xfrm>
            <a:off x="751209" y="1633690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7C00283-899E-4711-94F2-BD9D56D73C55}"/>
              </a:ext>
            </a:extLst>
          </p:cNvPr>
          <p:cNvSpPr/>
          <p:nvPr/>
        </p:nvSpPr>
        <p:spPr>
          <a:xfrm>
            <a:off x="6502398" y="4471984"/>
            <a:ext cx="2346960" cy="552450"/>
          </a:xfrm>
          <a:prstGeom prst="roundRect">
            <a:avLst>
              <a:gd name="adj" fmla="val 977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Ubuntu" panose="020B0504030602030204" pitchFamily="34" charset="0"/>
              </a:rPr>
              <a:t>Press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FE38FCE-36E5-442B-959F-36D4C1D54483}"/>
              </a:ext>
            </a:extLst>
          </p:cNvPr>
          <p:cNvSpPr/>
          <p:nvPr/>
        </p:nvSpPr>
        <p:spPr>
          <a:xfrm>
            <a:off x="9575798" y="4471984"/>
            <a:ext cx="2346960" cy="552450"/>
          </a:xfrm>
          <a:prstGeom prst="roundRect">
            <a:avLst>
              <a:gd name="adj" fmla="val 977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Ubuntu" panose="020B0504030602030204" pitchFamily="34" charset="0"/>
              </a:rPr>
              <a:t>Digital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DDC19BF-387B-4E65-B275-C1CE705FDD1D}"/>
              </a:ext>
            </a:extLst>
          </p:cNvPr>
          <p:cNvSpPr/>
          <p:nvPr/>
        </p:nvSpPr>
        <p:spPr>
          <a:xfrm>
            <a:off x="3428998" y="4471984"/>
            <a:ext cx="2346960" cy="552450"/>
          </a:xfrm>
          <a:prstGeom prst="roundRect">
            <a:avLst>
              <a:gd name="adj" fmla="val 977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Ubuntu" panose="020B0504030602030204" pitchFamily="34" charset="0"/>
              </a:rPr>
              <a:t>Complex Entries </a:t>
            </a:r>
          </a:p>
          <a:p>
            <a:pPr algn="ctr"/>
            <a:r>
              <a:rPr lang="en-US" sz="1400" dirty="0">
                <a:latin typeface="Ubuntu" panose="020B0504030602030204" pitchFamily="34" charset="0"/>
              </a:rPr>
              <a:t>Proposed closure locations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7088DEA-1BE6-4760-BB1E-2C9B76BD4265}"/>
              </a:ext>
            </a:extLst>
          </p:cNvPr>
          <p:cNvSpPr/>
          <p:nvPr/>
        </p:nvSpPr>
        <p:spPr>
          <a:xfrm>
            <a:off x="568958" y="1976942"/>
            <a:ext cx="2286000" cy="249504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Complex Entries 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Proposed closure locations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Notice boards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Intersections 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First Meetings / replaced with digital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Security operators </a:t>
            </a:r>
          </a:p>
          <a:p>
            <a:pPr marL="171450" indent="-171450">
              <a:lnSpc>
                <a:spcPct val="109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 Light" panose="020B0502040204020203" pitchFamily="34" charset="0"/>
              </a:rPr>
              <a:t>Real estate agencies</a:t>
            </a: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D1D1EAFC-F431-AA47-9B4D-338165C006B8}"/>
              </a:ext>
            </a:extLst>
          </p:cNvPr>
          <p:cNvSpPr/>
          <p:nvPr/>
        </p:nvSpPr>
        <p:spPr>
          <a:xfrm>
            <a:off x="2913380" y="5366541"/>
            <a:ext cx="9220198" cy="777084"/>
          </a:xfrm>
          <a:prstGeom prst="hexagon">
            <a:avLst>
              <a:gd name="adj" fmla="val 24450"/>
              <a:gd name="vf" fmla="val 115470"/>
            </a:avLst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Street Captains</a:t>
            </a:r>
          </a:p>
        </p:txBody>
      </p:sp>
    </p:spTree>
    <p:extLst>
      <p:ext uri="{BB962C8B-B14F-4D97-AF65-F5344CB8AC3E}">
        <p14:creationId xmlns:p14="http://schemas.microsoft.com/office/powerpoint/2010/main" val="540654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14" grpId="0" animBg="1"/>
      <p:bldP spid="15" grpId="0" animBg="1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3978105" y="2306100"/>
            <a:ext cx="4361643" cy="2123658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</a:t>
            </a:r>
          </a:p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Involvement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742740" y="6293305"/>
            <a:ext cx="2832378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Vaughn Miller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88044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1B35FF-7B3C-4BDC-A6F4-A913EEC04C89}"/>
              </a:ext>
            </a:extLst>
          </p:cNvPr>
          <p:cNvSpPr txBox="1"/>
          <p:nvPr/>
        </p:nvSpPr>
        <p:spPr>
          <a:xfrm>
            <a:off x="976019" y="1595556"/>
            <a:ext cx="3157831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The Why Again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18EA60-5DC3-4925-BB5F-51D63C1510C2}"/>
              </a:ext>
            </a:extLst>
          </p:cNvPr>
          <p:cNvCxnSpPr/>
          <p:nvPr/>
        </p:nvCxnSpPr>
        <p:spPr>
          <a:xfrm>
            <a:off x="1099850" y="2262835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BFDA2C9-E297-4FD3-B202-AA23D4BA869F}"/>
              </a:ext>
            </a:extLst>
          </p:cNvPr>
          <p:cNvSpPr/>
          <p:nvPr/>
        </p:nvSpPr>
        <p:spPr>
          <a:xfrm>
            <a:off x="976019" y="2838425"/>
            <a:ext cx="3157831" cy="163121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Safety and Security – peace of mind living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Value Increase in our community’s homes and assets</a:t>
            </a:r>
            <a:endParaRPr lang="en-ZA" sz="2000" dirty="0"/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DA2F7E-C254-BB4B-ABFD-349EE07C42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6589" y="1891020"/>
            <a:ext cx="6979798" cy="340445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8EEE5F-0BEA-4C26-A3E1-C7FB8A9281D4}"/>
              </a:ext>
            </a:extLst>
          </p:cNvPr>
          <p:cNvSpPr/>
          <p:nvPr/>
        </p:nvSpPr>
        <p:spPr>
          <a:xfrm>
            <a:off x="438149" y="1245393"/>
            <a:ext cx="4500797" cy="4367214"/>
          </a:xfrm>
          <a:prstGeom prst="rect">
            <a:avLst/>
          </a:prstGeom>
          <a:noFill/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5337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E8A3B4C3-457E-5843-92C6-F167C5E48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4753" y="277317"/>
            <a:ext cx="6197247" cy="6303365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A8D605DB-CFBF-384D-AE37-F577FEA335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90" y="277319"/>
            <a:ext cx="6102755" cy="630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375780"/>
      </p:ext>
    </p:extLst>
  </p:cSld>
  <p:clrMapOvr>
    <a:masterClrMapping/>
  </p:clrMapOvr>
  <p:transition spd="med">
    <p:pull dir="u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1B35FF-7B3C-4BDC-A6F4-A913EEC04C89}"/>
              </a:ext>
            </a:extLst>
          </p:cNvPr>
          <p:cNvSpPr txBox="1"/>
          <p:nvPr/>
        </p:nvSpPr>
        <p:spPr>
          <a:xfrm>
            <a:off x="342035" y="390334"/>
            <a:ext cx="3157831" cy="5909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The Audience 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95FF972A-02D8-624A-B861-C3020512D0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22" y="1154447"/>
            <a:ext cx="11306556" cy="231293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1F8F078-A84A-114D-B4AF-3CC449D6ED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22" y="3429000"/>
            <a:ext cx="11176876" cy="227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34518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66D7533-9D17-490D-8802-047EBEED9569}"/>
              </a:ext>
            </a:extLst>
          </p:cNvPr>
          <p:cNvSpPr txBox="1"/>
          <p:nvPr/>
        </p:nvSpPr>
        <p:spPr>
          <a:xfrm>
            <a:off x="709611" y="700189"/>
            <a:ext cx="3011489" cy="10895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What You need to do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BC93BA-6825-4D54-A5A6-8ED572594358}"/>
              </a:ext>
            </a:extLst>
          </p:cNvPr>
          <p:cNvCxnSpPr/>
          <p:nvPr/>
        </p:nvCxnSpPr>
        <p:spPr>
          <a:xfrm>
            <a:off x="809631" y="1866066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1108D42-9EE3-4E54-9304-4DACD25A5455}"/>
              </a:ext>
            </a:extLst>
          </p:cNvPr>
          <p:cNvSpPr/>
          <p:nvPr/>
        </p:nvSpPr>
        <p:spPr>
          <a:xfrm>
            <a:off x="709612" y="1942415"/>
            <a:ext cx="2987678" cy="2985433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highlight>
                  <a:srgbClr val="000000"/>
                </a:highlight>
              </a:rPr>
              <a:t>70% buy-in at least   </a:t>
            </a:r>
          </a:p>
          <a:p>
            <a:endParaRPr lang="en-US" sz="36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en-US" sz="1600" b="1" u="sng" dirty="0"/>
              <a:t>Pre- Public Participation meeting</a:t>
            </a:r>
            <a:r>
              <a:rPr lang="en-ZA" sz="3200" b="1" u="sng" dirty="0"/>
              <a:t> </a:t>
            </a:r>
            <a:r>
              <a:rPr lang="en-ZA" sz="3200" b="1" u="sng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endParaRPr lang="en-US" sz="3200" b="1" u="sng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endParaRPr lang="en-ZA" sz="4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E81F99-0A74-4248-AFEE-F4CCB2BD8BE9}"/>
              </a:ext>
            </a:extLst>
          </p:cNvPr>
          <p:cNvSpPr/>
          <p:nvPr/>
        </p:nvSpPr>
        <p:spPr>
          <a:xfrm>
            <a:off x="9220575" y="89527"/>
            <a:ext cx="2720339" cy="100905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Segoe UI Light" panose="020B0502040204020203" pitchFamily="34" charset="0"/>
              </a:rPr>
              <a:t>Champion the initiative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2BCEF99-3FD4-4B68-AB37-E0A4842BFEE0}"/>
              </a:ext>
            </a:extLst>
          </p:cNvPr>
          <p:cNvSpPr/>
          <p:nvPr/>
        </p:nvSpPr>
        <p:spPr>
          <a:xfrm>
            <a:off x="9220574" y="1449237"/>
            <a:ext cx="2720339" cy="172489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109000"/>
              </a:lnSpc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the primary channel for communication </a:t>
            </a:r>
          </a:p>
          <a:p>
            <a:pPr>
              <a:lnSpc>
                <a:spcPct val="109000"/>
              </a:lnSpc>
            </a:pP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pic>
        <p:nvPicPr>
          <p:cNvPr id="15" name="Graphic 14" descr="Podium">
            <a:extLst>
              <a:ext uri="{FF2B5EF4-FFF2-40B4-BE49-F238E27FC236}">
                <a16:creationId xmlns:a16="http://schemas.microsoft.com/office/drawing/2014/main" id="{DE3A448A-2921-0B4E-A595-A34174EDB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9763" y="134891"/>
            <a:ext cx="1009058" cy="1009058"/>
          </a:xfrm>
          <a:prstGeom prst="rect">
            <a:avLst/>
          </a:prstGeom>
        </p:spPr>
      </p:pic>
      <p:pic>
        <p:nvPicPr>
          <p:cNvPr id="42" name="Picture Placeholder 41" descr="A picture containing outdoor, frog&#10;&#10;Description automatically generated">
            <a:extLst>
              <a:ext uri="{FF2B5EF4-FFF2-40B4-BE49-F238E27FC236}">
                <a16:creationId xmlns:a16="http://schemas.microsoft.com/office/drawing/2014/main" id="{E3D6BE70-3E63-0047-9CDF-83494E8D21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4" name="Graphic 23" descr="Marketing">
            <a:extLst>
              <a:ext uri="{FF2B5EF4-FFF2-40B4-BE49-F238E27FC236}">
                <a16:creationId xmlns:a16="http://schemas.microsoft.com/office/drawing/2014/main" id="{84499610-8626-A747-BF36-4597C20C6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8176" y="1494207"/>
            <a:ext cx="914400" cy="9144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3CC6DB-43B4-2044-9C50-ABDC1086B84D}"/>
              </a:ext>
            </a:extLst>
          </p:cNvPr>
          <p:cNvSpPr/>
          <p:nvPr/>
        </p:nvSpPr>
        <p:spPr>
          <a:xfrm>
            <a:off x="8004718" y="3129578"/>
            <a:ext cx="38589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Information gathering and handling – UPDATED CONTACT  DETAILS</a:t>
            </a:r>
            <a:br>
              <a:rPr lang="en-US" sz="2000" dirty="0"/>
            </a:br>
            <a:endParaRPr lang="en-ZA" sz="2000" dirty="0"/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Create a WhatsApp group to broadcast relevant info timeously 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Answer FAQ’s and Direct to our Webpage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6737056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66D7533-9D17-490D-8802-047EBEED9569}"/>
              </a:ext>
            </a:extLst>
          </p:cNvPr>
          <p:cNvSpPr txBox="1"/>
          <p:nvPr/>
        </p:nvSpPr>
        <p:spPr>
          <a:xfrm>
            <a:off x="709611" y="700189"/>
            <a:ext cx="3011489" cy="108952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/>
              <a:t>What You need to do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Ubuntu Medium" panose="020B0604030602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2BC93BA-6825-4D54-A5A6-8ED572594358}"/>
              </a:ext>
            </a:extLst>
          </p:cNvPr>
          <p:cNvCxnSpPr/>
          <p:nvPr/>
        </p:nvCxnSpPr>
        <p:spPr>
          <a:xfrm>
            <a:off x="809631" y="1866066"/>
            <a:ext cx="4572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91108D42-9EE3-4E54-9304-4DACD25A5455}"/>
              </a:ext>
            </a:extLst>
          </p:cNvPr>
          <p:cNvSpPr/>
          <p:nvPr/>
        </p:nvSpPr>
        <p:spPr>
          <a:xfrm>
            <a:off x="709612" y="1942415"/>
            <a:ext cx="2987678" cy="31700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highlight>
                  <a:srgbClr val="000000"/>
                </a:highlight>
              </a:rPr>
              <a:t> 70% buy-in at least   </a:t>
            </a:r>
          </a:p>
          <a:p>
            <a:endParaRPr lang="en-US" sz="3600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r>
              <a:rPr lang="en-US" sz="1600" b="1" u="sng" dirty="0"/>
              <a:t>Post- Public Participation meeting</a:t>
            </a:r>
            <a:r>
              <a:rPr lang="en-ZA" sz="3200" b="1" u="sng" dirty="0"/>
              <a:t> </a:t>
            </a:r>
            <a:r>
              <a:rPr lang="en-ZA" sz="3200" b="1" u="sng" dirty="0">
                <a:solidFill>
                  <a:schemeClr val="bg1"/>
                </a:solidFill>
                <a:highlight>
                  <a:srgbClr val="000000"/>
                </a:highlight>
              </a:rPr>
              <a:t> </a:t>
            </a:r>
            <a:endParaRPr lang="en-US" sz="3200" b="1" u="sng" dirty="0">
              <a:solidFill>
                <a:schemeClr val="bg1"/>
              </a:solidFill>
              <a:highlight>
                <a:srgbClr val="000000"/>
              </a:highlight>
            </a:endParaRPr>
          </a:p>
          <a:p>
            <a:endParaRPr lang="en-ZA" sz="4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42" name="Picture Placeholder 41" descr="A picture containing outdoor, frog&#10;&#10;Description automatically generated">
            <a:extLst>
              <a:ext uri="{FF2B5EF4-FFF2-40B4-BE49-F238E27FC236}">
                <a16:creationId xmlns:a16="http://schemas.microsoft.com/office/drawing/2014/main" id="{E3D6BE70-3E63-0047-9CDF-83494E8D21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A3CC6DB-43B4-2044-9C50-ABDC1086B84D}"/>
              </a:ext>
            </a:extLst>
          </p:cNvPr>
          <p:cNvSpPr/>
          <p:nvPr/>
        </p:nvSpPr>
        <p:spPr>
          <a:xfrm>
            <a:off x="8079669" y="218867"/>
            <a:ext cx="38589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Continue to Champion the initiative and keep momentum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Assist in the collection of outstanding documents and payments 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Get members to download the app</a:t>
            </a:r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Communicate progress and other relevant updates</a:t>
            </a:r>
          </a:p>
        </p:txBody>
      </p:sp>
    </p:spTree>
    <p:extLst>
      <p:ext uri="{BB962C8B-B14F-4D97-AF65-F5344CB8AC3E}">
        <p14:creationId xmlns:p14="http://schemas.microsoft.com/office/powerpoint/2010/main" val="3485714231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CEC48BB-15FF-4AB6-8888-DFA24FF0794F}"/>
              </a:ext>
            </a:extLst>
          </p:cNvPr>
          <p:cNvSpPr txBox="1"/>
          <p:nvPr/>
        </p:nvSpPr>
        <p:spPr>
          <a:xfrm>
            <a:off x="4195699" y="1823138"/>
            <a:ext cx="3926459" cy="3139321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>
            <a:defPPr>
              <a:defRPr lang="en-US"/>
            </a:defPPr>
            <a:lvl1pPr algn="ctr">
              <a:defRPr sz="8800">
                <a:solidFill>
                  <a:schemeClr val="bg1"/>
                </a:solidFill>
                <a:latin typeface="Ubuntu" panose="020B05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New</a:t>
            </a:r>
          </a:p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Committee</a:t>
            </a:r>
          </a:p>
          <a:p>
            <a:r>
              <a:rPr lang="en-ZA" sz="6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Vote</a:t>
            </a:r>
            <a:endParaRPr lang="en-US" sz="6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Placeholder 5" descr="A view of a city&#10;&#10;Description automatically generated">
            <a:extLst>
              <a:ext uri="{FF2B5EF4-FFF2-40B4-BE49-F238E27FC236}">
                <a16:creationId xmlns:a16="http://schemas.microsoft.com/office/drawing/2014/main" id="{0495A378-A90C-3B40-89D5-622F51546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6DD24F-3B58-4865-BDCF-CD2F2795697D}"/>
              </a:ext>
            </a:extLst>
          </p:cNvPr>
          <p:cNvSpPr txBox="1"/>
          <p:nvPr/>
        </p:nvSpPr>
        <p:spPr>
          <a:xfrm>
            <a:off x="4575486" y="6293305"/>
            <a:ext cx="3166893" cy="505972"/>
          </a:xfrm>
          <a:prstGeom prst="rect">
            <a:avLst/>
          </a:prstGeom>
          <a:solidFill>
            <a:schemeClr val="bg1"/>
          </a:solidFill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defRPr sz="2400" spc="600">
                <a:solidFill>
                  <a:schemeClr val="bg1"/>
                </a:solidFill>
                <a:latin typeface="Ubuntu Light" panose="020B0304030602030204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ZA" dirty="0">
                <a:solidFill>
                  <a:schemeClr val="tx1"/>
                </a:solidFill>
              </a:rPr>
              <a:t>Adriaan Goosen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78723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C913E321-5655-4AC9-AD68-E15B2E0F59D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601" y="0"/>
            <a:ext cx="3857625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824733-0826-42F0-804B-4AC6AA79AECB}"/>
              </a:ext>
            </a:extLst>
          </p:cNvPr>
          <p:cNvSpPr/>
          <p:nvPr/>
        </p:nvSpPr>
        <p:spPr>
          <a:xfrm>
            <a:off x="5618855" y="844817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Chairperson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Vice-Chairperson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Committee Admin 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Financial Manager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Financial Assistant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Procurement Manager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Procurement Assistant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Communication Manager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Communication Assistant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Security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Security 2nd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Maintenance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Construction</a:t>
            </a:r>
          </a:p>
          <a:p>
            <a:pPr marL="1485900" indent="-457200" fontAlgn="ctr">
              <a:buFont typeface="+mj-lt"/>
              <a:buAutoNum type="arabicPeriod"/>
            </a:pPr>
            <a:r>
              <a:rPr lang="en-US" sz="2400" dirty="0">
                <a:solidFill>
                  <a:srgbClr val="222222"/>
                </a:solidFill>
                <a:latin typeface="Arial" panose="020B0604020202020204" pitchFamily="34" charset="0"/>
              </a:rPr>
              <a:t>Legal</a:t>
            </a:r>
          </a:p>
        </p:txBody>
      </p:sp>
    </p:spTree>
    <p:extLst>
      <p:ext uri="{BB962C8B-B14F-4D97-AF65-F5344CB8AC3E}">
        <p14:creationId xmlns:p14="http://schemas.microsoft.com/office/powerpoint/2010/main" val="1352165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icture containing outdoor, grass, field, sheep&#10;&#10;Description automatically generated">
            <a:extLst>
              <a:ext uri="{FF2B5EF4-FFF2-40B4-BE49-F238E27FC236}">
                <a16:creationId xmlns:a16="http://schemas.microsoft.com/office/drawing/2014/main" id="{C95F6704-E4D9-AA4C-B0DE-CF7A5C4495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693295-B40B-4213-B6A1-275AF16E8F6E}"/>
              </a:ext>
            </a:extLst>
          </p:cNvPr>
          <p:cNvSpPr txBox="1"/>
          <p:nvPr/>
        </p:nvSpPr>
        <p:spPr>
          <a:xfrm>
            <a:off x="7813234" y="5487220"/>
            <a:ext cx="3711850" cy="505972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2400" spc="600" dirty="0">
                <a:solidFill>
                  <a:schemeClr val="bg1">
                    <a:lumMod val="85000"/>
                  </a:schemeClr>
                </a:solidFill>
                <a:latin typeface="Ubuntu Light" panose="020B0304030602030204" pitchFamily="34" charset="0"/>
                <a:cs typeface="Segoe UI Light" panose="020B0502040204020203" pitchFamily="34" charset="0"/>
              </a:rPr>
              <a:t>For the attentions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0065D5-2C2D-4045-A507-2A504F3EE605}"/>
              </a:ext>
            </a:extLst>
          </p:cNvPr>
          <p:cNvSpPr txBox="1"/>
          <p:nvPr/>
        </p:nvSpPr>
        <p:spPr>
          <a:xfrm>
            <a:off x="6735311" y="4147288"/>
            <a:ext cx="4789773" cy="1446550"/>
          </a:xfrm>
          <a:prstGeom prst="rect">
            <a:avLst/>
          </a:prstGeom>
          <a:noFill/>
          <a:effectLst>
            <a:outerShdw blurRad="635000" dist="190500" dir="2700000" algn="tr" rotWithShape="0">
              <a:prstClr val="black">
                <a:alpha val="20000"/>
              </a:prstClr>
            </a:outerShdw>
          </a:effectLst>
        </p:spPr>
        <p:txBody>
          <a:bodyPr wrap="none" lIns="0" rtlCol="0" anchor="b">
            <a:spAutoFit/>
          </a:bodyPr>
          <a:lstStyle/>
          <a:p>
            <a:pPr algn="r"/>
            <a:r>
              <a:rPr lang="en-US" sz="8800" dirty="0">
                <a:solidFill>
                  <a:schemeClr val="bg1">
                    <a:lumMod val="85000"/>
                  </a:schemeClr>
                </a:solidFill>
                <a:latin typeface="Ubuntu" panose="020B0504030602030204" pitchFamily="34" charset="0"/>
                <a:cs typeface="Segoe UI Light" panose="020B050204020402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9331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Serenity Color #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81B60"/>
      </a:accent1>
      <a:accent2>
        <a:srgbClr val="8E24AA"/>
      </a:accent2>
      <a:accent3>
        <a:srgbClr val="5E35B1"/>
      </a:accent3>
      <a:accent4>
        <a:srgbClr val="34439E"/>
      </a:accent4>
      <a:accent5>
        <a:srgbClr val="E53935"/>
      </a:accent5>
      <a:accent6>
        <a:srgbClr val="F4513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lnSpc>
            <a:spcPct val="120000"/>
          </a:lnSpc>
          <a:defRPr dirty="0" smtClean="0">
            <a:latin typeface="+mj-lt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1276</Words>
  <Application>Microsoft Office PowerPoint</Application>
  <PresentationFormat>Widescreen</PresentationFormat>
  <Paragraphs>373</Paragraphs>
  <Slides>48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Arial</vt:lpstr>
      <vt:lpstr>Calibri</vt:lpstr>
      <vt:lpstr>Calibri Light</vt:lpstr>
      <vt:lpstr>Gill Sans</vt:lpstr>
      <vt:lpstr>Segoe UI</vt:lpstr>
      <vt:lpstr>Ubuntu</vt:lpstr>
      <vt:lpstr>Ubuntu Light</vt:lpstr>
      <vt:lpstr>Ubuntu Medium</vt:lpstr>
      <vt:lpstr>Office Theme</vt:lpstr>
      <vt:lpstr>PowerPoint Presentation</vt:lpstr>
      <vt:lpstr>PowerPoint Presentation</vt:lpstr>
      <vt:lpstr>PowerPoint Presentation</vt:lpstr>
      <vt:lpstr>PowerPoint Presentation</vt:lpstr>
      <vt:lpstr>BACKROUND</vt:lpstr>
      <vt:lpstr>PowerPoint Presentation</vt:lpstr>
      <vt:lpstr>Area Include: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Copwatch  Background 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Wilkinson</dc:creator>
  <cp:lastModifiedBy>Adriaan Goosen [HQP]</cp:lastModifiedBy>
  <cp:revision>7</cp:revision>
  <dcterms:created xsi:type="dcterms:W3CDTF">2020-02-24T16:28:58Z</dcterms:created>
  <dcterms:modified xsi:type="dcterms:W3CDTF">2020-02-25T08:50:48Z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6c9be57-f9cb-41bb-97b6-7b2b538b9448_Enabled">
    <vt:lpwstr>True</vt:lpwstr>
  </property>
  <property fmtid="{D5CDD505-2E9C-101B-9397-08002B2CF9AE}" pid="3" name="MSIP_Label_36c9be57-f9cb-41bb-97b6-7b2b538b9448_SiteId">
    <vt:lpwstr>7a507e5f-1935-4375-8180-7b1184ce081d</vt:lpwstr>
  </property>
  <property fmtid="{D5CDD505-2E9C-101B-9397-08002B2CF9AE}" pid="4" name="MSIP_Label_36c9be57-f9cb-41bb-97b6-7b2b538b9448_Owner">
    <vt:lpwstr>1914292@EXXARO.COM</vt:lpwstr>
  </property>
  <property fmtid="{D5CDD505-2E9C-101B-9397-08002B2CF9AE}" pid="5" name="MSIP_Label_36c9be57-f9cb-41bb-97b6-7b2b538b9448_SetDate">
    <vt:lpwstr>2020-02-25T08:49:03.2286992Z</vt:lpwstr>
  </property>
  <property fmtid="{D5CDD505-2E9C-101B-9397-08002B2CF9AE}" pid="6" name="MSIP_Label_36c9be57-f9cb-41bb-97b6-7b2b538b9448_Name">
    <vt:lpwstr>Confidential</vt:lpwstr>
  </property>
  <property fmtid="{D5CDD505-2E9C-101B-9397-08002B2CF9AE}" pid="7" name="MSIP_Label_36c9be57-f9cb-41bb-97b6-7b2b538b9448_Application">
    <vt:lpwstr>Microsoft Azure Information Protection</vt:lpwstr>
  </property>
  <property fmtid="{D5CDD505-2E9C-101B-9397-08002B2CF9AE}" pid="8" name="MSIP_Label_36c9be57-f9cb-41bb-97b6-7b2b538b9448_Extended_MSFT_Method">
    <vt:lpwstr>Manual</vt:lpwstr>
  </property>
  <property fmtid="{D5CDD505-2E9C-101B-9397-08002B2CF9AE}" pid="9" name="MSIP_Label_68cf92b9-091a-4c32-891e-2968b2304339_Enabled">
    <vt:lpwstr>True</vt:lpwstr>
  </property>
  <property fmtid="{D5CDD505-2E9C-101B-9397-08002B2CF9AE}" pid="10" name="MSIP_Label_68cf92b9-091a-4c32-891e-2968b2304339_SiteId">
    <vt:lpwstr>7a507e5f-1935-4375-8180-7b1184ce081d</vt:lpwstr>
  </property>
  <property fmtid="{D5CDD505-2E9C-101B-9397-08002B2CF9AE}" pid="11" name="MSIP_Label_68cf92b9-091a-4c32-891e-2968b2304339_Owner">
    <vt:lpwstr>1914292@EXXARO.COM</vt:lpwstr>
  </property>
  <property fmtid="{D5CDD505-2E9C-101B-9397-08002B2CF9AE}" pid="12" name="MSIP_Label_68cf92b9-091a-4c32-891e-2968b2304339_SetDate">
    <vt:lpwstr>2020-02-25T08:49:03.2289358Z</vt:lpwstr>
  </property>
  <property fmtid="{D5CDD505-2E9C-101B-9397-08002B2CF9AE}" pid="13" name="MSIP_Label_68cf92b9-091a-4c32-891e-2968b2304339_Name">
    <vt:lpwstr>Anyone (not protected)</vt:lpwstr>
  </property>
  <property fmtid="{D5CDD505-2E9C-101B-9397-08002B2CF9AE}" pid="14" name="MSIP_Label_68cf92b9-091a-4c32-891e-2968b2304339_Application">
    <vt:lpwstr>Microsoft Azure Information Protection</vt:lpwstr>
  </property>
  <property fmtid="{D5CDD505-2E9C-101B-9397-08002B2CF9AE}" pid="15" name="MSIP_Label_68cf92b9-091a-4c32-891e-2968b2304339_Parent">
    <vt:lpwstr>36c9be57-f9cb-41bb-97b6-7b2b538b9448</vt:lpwstr>
  </property>
  <property fmtid="{D5CDD505-2E9C-101B-9397-08002B2CF9AE}" pid="16" name="MSIP_Label_68cf92b9-091a-4c32-891e-2968b2304339_Extended_MSFT_Method">
    <vt:lpwstr>Manual</vt:lpwstr>
  </property>
  <property fmtid="{D5CDD505-2E9C-101B-9397-08002B2CF9AE}" pid="17" name="Sensitivity">
    <vt:lpwstr>Confidential Anyone (not protected)</vt:lpwstr>
  </property>
</Properties>
</file>