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6" r:id="rId1"/>
  </p:sldMasterIdLst>
  <p:notesMasterIdLst>
    <p:notesMasterId r:id="rId70"/>
  </p:notesMasterIdLst>
  <p:sldIdLst>
    <p:sldId id="461" r:id="rId2"/>
    <p:sldId id="329" r:id="rId3"/>
    <p:sldId id="433" r:id="rId4"/>
    <p:sldId id="330" r:id="rId5"/>
    <p:sldId id="331" r:id="rId6"/>
    <p:sldId id="332" r:id="rId7"/>
    <p:sldId id="437" r:id="rId8"/>
    <p:sldId id="333" r:id="rId9"/>
    <p:sldId id="334" r:id="rId10"/>
    <p:sldId id="335" r:id="rId11"/>
    <p:sldId id="323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445" r:id="rId20"/>
    <p:sldId id="447" r:id="rId21"/>
    <p:sldId id="443" r:id="rId22"/>
    <p:sldId id="419" r:id="rId23"/>
    <p:sldId id="344" r:id="rId24"/>
    <p:sldId id="345" r:id="rId25"/>
    <p:sldId id="346" r:id="rId26"/>
    <p:sldId id="347" r:id="rId27"/>
    <p:sldId id="349" r:id="rId28"/>
    <p:sldId id="350" r:id="rId29"/>
    <p:sldId id="351" r:id="rId30"/>
    <p:sldId id="446" r:id="rId31"/>
    <p:sldId id="352" r:id="rId32"/>
    <p:sldId id="444" r:id="rId33"/>
    <p:sldId id="353" r:id="rId34"/>
    <p:sldId id="448" r:id="rId35"/>
    <p:sldId id="354" r:id="rId36"/>
    <p:sldId id="449" r:id="rId37"/>
    <p:sldId id="355" r:id="rId38"/>
    <p:sldId id="356" r:id="rId39"/>
    <p:sldId id="357" r:id="rId40"/>
    <p:sldId id="358" r:id="rId41"/>
    <p:sldId id="359" r:id="rId42"/>
    <p:sldId id="360" r:id="rId43"/>
    <p:sldId id="361" r:id="rId44"/>
    <p:sldId id="362" r:id="rId45"/>
    <p:sldId id="363" r:id="rId46"/>
    <p:sldId id="364" r:id="rId47"/>
    <p:sldId id="365" r:id="rId48"/>
    <p:sldId id="366" r:id="rId49"/>
    <p:sldId id="368" r:id="rId50"/>
    <p:sldId id="369" r:id="rId51"/>
    <p:sldId id="370" r:id="rId52"/>
    <p:sldId id="258" r:id="rId53"/>
    <p:sldId id="458" r:id="rId54"/>
    <p:sldId id="260" r:id="rId55"/>
    <p:sldId id="459" r:id="rId56"/>
    <p:sldId id="457" r:id="rId57"/>
    <p:sldId id="460" r:id="rId58"/>
    <p:sldId id="382" r:id="rId59"/>
    <p:sldId id="383" r:id="rId60"/>
    <p:sldId id="438" r:id="rId61"/>
    <p:sldId id="384" r:id="rId62"/>
    <p:sldId id="391" r:id="rId63"/>
    <p:sldId id="441" r:id="rId64"/>
    <p:sldId id="388" r:id="rId65"/>
    <p:sldId id="389" r:id="rId66"/>
    <p:sldId id="387" r:id="rId67"/>
    <p:sldId id="385" r:id="rId68"/>
    <p:sldId id="455" r:id="rId6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1D378A-E6F8-4C2C-B798-127550F2AAA4}" v="3" dt="2019-12-12T07:29:45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39" autoAdjust="0"/>
    <p:restoredTop sz="86977" autoAdjust="0"/>
  </p:normalViewPr>
  <p:slideViewPr>
    <p:cSldViewPr>
      <p:cViewPr varScale="1">
        <p:scale>
          <a:sx n="70" d="100"/>
          <a:sy n="70" d="100"/>
        </p:scale>
        <p:origin x="378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6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2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an Goosen" userId="317785dd19665943" providerId="LiveId" clId="{1E1D378A-E6F8-4C2C-B798-127550F2AAA4}"/>
    <pc:docChg chg="modSld">
      <pc:chgData name="Adriaan Goosen" userId="317785dd19665943" providerId="LiveId" clId="{1E1D378A-E6F8-4C2C-B798-127550F2AAA4}" dt="2019-12-12T08:03:08.305" v="4" actId="20577"/>
      <pc:docMkLst>
        <pc:docMk/>
      </pc:docMkLst>
      <pc:sldChg chg="modSp">
        <pc:chgData name="Adriaan Goosen" userId="317785dd19665943" providerId="LiveId" clId="{1E1D378A-E6F8-4C2C-B798-127550F2AAA4}" dt="2019-12-12T08:03:08.305" v="4" actId="20577"/>
        <pc:sldMkLst>
          <pc:docMk/>
          <pc:sldMk cId="0" sldId="458"/>
        </pc:sldMkLst>
        <pc:spChg chg="mod">
          <ac:chgData name="Adriaan Goosen" userId="317785dd19665943" providerId="LiveId" clId="{1E1D378A-E6F8-4C2C-B798-127550F2AAA4}" dt="2019-12-12T08:03:08.305" v="4" actId="20577"/>
          <ac:spMkLst>
            <pc:docMk/>
            <pc:sldMk cId="0" sldId="458"/>
            <ac:spMk id="63491" creationId="{27C7113A-3FFE-4427-9EC5-939B019942A0}"/>
          </ac:spMkLst>
        </pc:spChg>
      </pc:sldChg>
      <pc:sldChg chg="modSp">
        <pc:chgData name="Adriaan Goosen" userId="317785dd19665943" providerId="LiveId" clId="{1E1D378A-E6F8-4C2C-B798-127550F2AAA4}" dt="2019-12-12T08:03:03.977" v="3" actId="20577"/>
        <pc:sldMkLst>
          <pc:docMk/>
          <pc:sldMk cId="0" sldId="459"/>
        </pc:sldMkLst>
        <pc:spChg chg="mod">
          <ac:chgData name="Adriaan Goosen" userId="317785dd19665943" providerId="LiveId" clId="{1E1D378A-E6F8-4C2C-B798-127550F2AAA4}" dt="2019-12-12T08:03:03.977" v="3" actId="20577"/>
          <ac:spMkLst>
            <pc:docMk/>
            <pc:sldMk cId="0" sldId="459"/>
            <ac:spMk id="65539" creationId="{6D2239EB-A85B-4136-99A6-F595A2979945}"/>
          </ac:spMkLst>
        </pc:spChg>
      </pc:sldChg>
      <pc:sldChg chg="modSp">
        <pc:chgData name="Adriaan Goosen" userId="317785dd19665943" providerId="LiveId" clId="{1E1D378A-E6F8-4C2C-B798-127550F2AAA4}" dt="2019-12-12T08:02:36.506" v="2" actId="20577"/>
        <pc:sldMkLst>
          <pc:docMk/>
          <pc:sldMk cId="0" sldId="460"/>
        </pc:sldMkLst>
        <pc:spChg chg="mod">
          <ac:chgData name="Adriaan Goosen" userId="317785dd19665943" providerId="LiveId" clId="{1E1D378A-E6F8-4C2C-B798-127550F2AAA4}" dt="2019-12-12T08:02:36.506" v="2" actId="20577"/>
          <ac:spMkLst>
            <pc:docMk/>
            <pc:sldMk cId="0" sldId="460"/>
            <ac:spMk id="67587" creationId="{4F738CFF-0C10-47F2-BF29-D133CCE51D51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45EC6D-1F98-4E69-83C9-77E9EAD717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37FBA-D030-497E-AE4D-1C83D3F2071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A047FC-76D0-48FB-965D-E4FA553EA984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77E26BD-FB97-491A-BD06-EABCB96725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F4DE848-B5A1-451F-BB51-A16706BE33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ZA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CD1DD-77AB-4530-88EA-B2EBFD34603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694DE5-3F27-4DF1-929B-55927A5264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156794D-4930-4278-842B-70B14B53D7B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15096A7-BFC7-4230-84C1-C1BD96271F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FB131548-85C2-4175-9FFF-E32AAFA520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ZA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DCACBD7B-701A-4FA8-8B86-B5AA8B2CC8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3FAA87-BD5D-48C0-9D55-53B3ED3D45D5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ZA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E0C1EF18-3571-4C06-8714-835E8BA6C7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90495EEB-6865-4830-A194-AF5F8EE7BB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ZA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C086FE9B-28D8-4821-AF4E-C1F4ACF6B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48A91F-EEE8-4CF0-B6EE-53CF4E88504C}" type="slidenum">
              <a:rPr lang="en-AU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2437AD2A-F69D-4FE0-BA71-844BC8ADE1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07BB7D-458F-4670-AA98-6C877742003B}" type="slidenum">
              <a:rPr lang="en-GB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44718B11-F812-4E45-A6D0-8DCDC99EE6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8CF9268-4C7A-4954-A5B9-924586DAD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02C94F8C-E846-44CF-9EC5-52172E1017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56092B-BA8E-4990-B085-197BC4FB0DD1}" type="slidenum">
              <a:rPr lang="en-GB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1F064E1A-94D5-419A-8F9F-53E0F8A2BF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D5DE88D8-8A47-4710-A8C3-9968E8B0D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A74F6DE-A9D5-4D53-B553-EE273D62AE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B0A26E-D638-4BE0-9486-FC0A46F1E687}" type="slidenum">
              <a:rPr lang="en-GB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5C66331-5365-4C0C-8B6E-0FAEB5B058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03132BB7-C4E0-4B08-BBD9-C6AB4861D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C18ABE0D-75B9-434A-B801-50D8F914B6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47696B3-4966-49DA-8AD5-588DB6A343B5}" type="slidenum">
              <a:rPr lang="en-GB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54E819C-2F8E-4E57-BACC-F7A9D591EC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2C38AC5-385C-4BDF-A58E-5B7DA0137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F8360A1-9307-4501-9A16-E29FE1595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C320EC9-22FA-414C-BDFA-FDEBF9F71AD6}" type="slidenum">
              <a:rPr lang="en-GB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F83C2D8-D034-41F9-82D5-3ECE5CB709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C4AFAAC1-22B5-4E39-90B0-023C68060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9877E053-CD6E-4CC5-A576-BD99717B9F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B37972-EEB9-45A6-B3E7-68EEEA011115}" type="slidenum">
              <a:rPr lang="en-GB" altLang="en-US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80EAA2B-B9FA-4154-9050-FCA9A9C61D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1E22E980-FA9B-48B4-9839-9C2388604B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ZA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E6B204B4-F41C-4B3E-8327-26D53D744C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6F538241-6ED3-42EC-B866-EB4FC25CD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ZA" altLang="en-US"/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2CDA166E-6F85-435C-8F97-B9F0F4A067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57D33E-B8CB-41C5-8254-E9410B766E8A}" type="slidenum">
              <a:rPr lang="en-ZA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ZA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1DBB8-9B46-431B-9F87-91E9C1B0B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0112E-12F9-415E-8C3C-24918081CCF0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648DF-2A44-44CC-91C0-E5524675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FC499-363D-4523-BDCF-85466595A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3A1D3-7AE0-4717-B690-105032C1207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5484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2CD26-A4CB-4F39-AE9B-CCD3917B8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E7C9F-BAB3-45C9-9ADA-2688588F67A9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66E59-7C9C-4B2C-85A2-D41B6BB71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1E90C-8865-4BF4-850D-25B494AB3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5165A-8762-46C9-8735-C987711D7BC4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01022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A62BC-49EF-489C-BB43-73A3DCFB4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387EE-3FAB-48CF-9F88-8E091832B541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68B03-0836-4EE2-A24D-1B6AF97D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2B9B3-E407-44CC-BB7E-510AD63F2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E3325-9F01-4751-A053-C057082B9D6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023545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960944-CB99-4346-8632-174247954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5E589-2C43-46DD-B2CD-7AA873EBCEE7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7FEAEBD-E242-4261-9F92-30843318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A09F6C-E634-475A-A58C-0E74CF775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0CC40-B96E-4C35-AAF5-F393AB25854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88085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901F83C-6045-45AC-B638-F04D5A4D2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2DA9D-F745-4C62-AF2D-73A33A25294E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3DFC20A-C7C2-4225-BA86-10D9F985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C34FA6A-1368-44FE-9B11-1BF63B4B5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90BD2-0716-4F0C-A04B-04F4A940C07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96817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404C1C0-A364-4D0F-B645-B806E699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89501-130E-480F-A65E-8C1507F239EF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A1D8137-B7C0-4E64-8A42-4D2DE792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AEFF4-72BA-4143-ABCF-74D5F81B4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092F2-650D-4CF0-A963-148A5585631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61422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932D7CB-4F1B-497C-B351-519178F3D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A0CF0-DD5B-49AF-A74D-04045C8C0A45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F2C2A95-0001-49A4-9148-857367A98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1F7C63-F36D-438E-8A97-740EC03C9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DF14D-A67E-49CF-8C0B-C9C0D4E6616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59457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ADD7C60-EE5D-494B-B69D-9AFB333E0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CA621-760B-437D-82D8-D1ECC0FF5F7A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F9E17B1-EFB4-410A-9294-5597A33C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8D03EF-D941-416F-A635-9817194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4F363-0954-4651-A92C-C9EEA5935AD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75943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635355-2439-4AEA-A1C2-A3EA00F2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6466C-3A87-4FF1-A5AF-9004D25DBAC9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D34075-A4CF-47CB-945E-F984B0BB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5A81B9-1E2A-4ACC-9465-0116E9977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9C8D3-2DF8-4966-9421-E99D7F7933C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21400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5F1C-C4AB-42A7-BA78-C0B5AB3FF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F6B20-825D-4D93-89E4-5CF965B64765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571D8-FB16-44A0-A3D5-4FED2995A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9DA6E-D494-4934-8218-B382BC610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06277-37A7-4181-9077-26EDC27B307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85705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66C59-2E5E-4120-8336-5C1E2F527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A8FCB-35CE-49C4-94CF-F35E8C41F7E1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A93FE-C3AF-437E-B626-968C19642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2480E-8097-4B96-8B8B-149AFFF75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97BC0-7FCF-4BC7-8136-44437E1F0D1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085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1166952-3961-451E-A4D8-B9A5A1E8B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4277B3F-66E2-4C97-9B52-6F61F54C89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0CFDC-2A49-4654-9DE2-F25A088B7E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6736F7-D3D0-479C-90EB-852918A139E7}" type="datetimeFigureOut">
              <a:rPr lang="en-ZA"/>
              <a:pPr>
                <a:defRPr/>
              </a:pPr>
              <a:t>2019/12/12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DE9D1-25DE-4B0E-BF54-A975A49BE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F72BA-AFCF-45C2-A484-C1408AB1F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D29AFD-8D5A-4C7C-8B1D-83B953D5FDB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mailto:jan@streetsafe.co.za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73B08C48-76D5-43EF-A6F6-8958399751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056813" y="6342063"/>
            <a:ext cx="282575" cy="309562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50AC5ED0-0B9F-417A-95DD-84CCED46CB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148888" y="3502025"/>
            <a:ext cx="190500" cy="109696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2141AB-A98F-4760-90FC-2FC1554F0BAF}"/>
              </a:ext>
            </a:extLst>
          </p:cNvPr>
          <p:cNvSpPr txBox="1"/>
          <p:nvPr/>
        </p:nvSpPr>
        <p:spPr>
          <a:xfrm>
            <a:off x="911225" y="260350"/>
            <a:ext cx="8539163" cy="5754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200" b="1" i="1" dirty="0" err="1">
                <a:latin typeface="Andale Mono" panose="020B0509000000000004" pitchFamily="49" charset="0"/>
              </a:rPr>
              <a:t>Eldoraigne</a:t>
            </a:r>
            <a:r>
              <a:rPr lang="en-ZA" sz="3200" b="1" i="1" dirty="0">
                <a:latin typeface="Andale Mono" panose="020B0509000000000004" pitchFamily="49" charset="0"/>
              </a:rPr>
              <a:t> -Street Closure Meeting</a:t>
            </a:r>
          </a:p>
          <a:p>
            <a:pPr>
              <a:defRPr/>
            </a:pPr>
            <a:endParaRPr lang="en-ZA" dirty="0"/>
          </a:p>
          <a:p>
            <a:pPr>
              <a:defRPr/>
            </a:pPr>
            <a:r>
              <a:rPr lang="en-ZA" sz="2400" dirty="0"/>
              <a:t>11 December 2019</a:t>
            </a:r>
          </a:p>
          <a:p>
            <a:pPr>
              <a:defRPr/>
            </a:pPr>
            <a:endParaRPr lang="en-ZA" sz="24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Welcome – </a:t>
            </a:r>
            <a:r>
              <a:rPr lang="en-ZA" sz="2400" dirty="0" err="1"/>
              <a:t>Adriaan</a:t>
            </a:r>
            <a:r>
              <a:rPr lang="en-ZA" sz="2400" dirty="0"/>
              <a:t> Goosen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Jan Malan - Streetsafe-Security Solution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Do you want us to test support for proposal in </a:t>
            </a:r>
            <a:r>
              <a:rPr lang="en-ZA" sz="2400" dirty="0" err="1"/>
              <a:t>Eldoraigne</a:t>
            </a:r>
            <a:r>
              <a:rPr lang="en-ZA" sz="2400" dirty="0"/>
              <a:t>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Questions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Nominations and Election of Committee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Administration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Closure – </a:t>
            </a:r>
            <a:r>
              <a:rPr lang="en-ZA" sz="2400" dirty="0" err="1"/>
              <a:t>Adriaan</a:t>
            </a:r>
            <a:r>
              <a:rPr lang="en-ZA" sz="2400" dirty="0"/>
              <a:t> Goosen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SPLASH Logo">
            <a:extLst>
              <a:ext uri="{FF2B5EF4-FFF2-40B4-BE49-F238E27FC236}">
                <a16:creationId xmlns:a16="http://schemas.microsoft.com/office/drawing/2014/main" id="{C6600FCC-CF0D-4DA4-979A-19CD8B217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1009650"/>
            <a:ext cx="76200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C920C5EC-C5A9-477F-9165-FD75FC7E5B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0" y="66675"/>
            <a:ext cx="6323013" cy="755650"/>
          </a:xfrm>
        </p:spPr>
        <p:txBody>
          <a:bodyPr/>
          <a:lstStyle/>
          <a:p>
            <a:pPr algn="r"/>
            <a:r>
              <a:rPr lang="en-ZA" altLang="en-US"/>
              <a:t>Team</a:t>
            </a:r>
          </a:p>
        </p:txBody>
      </p:sp>
      <p:sp>
        <p:nvSpPr>
          <p:cNvPr id="4" name="Rounded Rectangle 9">
            <a:extLst>
              <a:ext uri="{FF2B5EF4-FFF2-40B4-BE49-F238E27FC236}">
                <a16:creationId xmlns:a16="http://schemas.microsoft.com/office/drawing/2014/main" id="{3706FF61-F17B-4E4A-8ACD-49F89B4FDA64}"/>
              </a:ext>
            </a:extLst>
          </p:cNvPr>
          <p:cNvSpPr/>
          <p:nvPr/>
        </p:nvSpPr>
        <p:spPr>
          <a:xfrm>
            <a:off x="2209800" y="1835150"/>
            <a:ext cx="2111375" cy="2697163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Funding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Admin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Marketing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Contacts</a:t>
            </a:r>
            <a:endParaRPr 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ounded Rectangle 10">
            <a:extLst>
              <a:ext uri="{FF2B5EF4-FFF2-40B4-BE49-F238E27FC236}">
                <a16:creationId xmlns:a16="http://schemas.microsoft.com/office/drawing/2014/main" id="{2FB6DFB2-C96F-4C46-9118-E97E37351E9F}"/>
              </a:ext>
            </a:extLst>
          </p:cNvPr>
          <p:cNvSpPr/>
          <p:nvPr/>
        </p:nvSpPr>
        <p:spPr>
          <a:xfrm>
            <a:off x="4795838" y="1835150"/>
            <a:ext cx="2162175" cy="2697163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Consulting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Cost Estimates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Application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Contractor Management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Operations</a:t>
            </a: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ounded Rectangle 11">
            <a:extLst>
              <a:ext uri="{FF2B5EF4-FFF2-40B4-BE49-F238E27FC236}">
                <a16:creationId xmlns:a16="http://schemas.microsoft.com/office/drawing/2014/main" id="{45367E29-C7C7-43F1-845A-280D2A493E63}"/>
              </a:ext>
            </a:extLst>
          </p:cNvPr>
          <p:cNvSpPr/>
          <p:nvPr/>
        </p:nvSpPr>
        <p:spPr>
          <a:xfrm>
            <a:off x="7432675" y="1851025"/>
            <a:ext cx="2058988" cy="2681288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Legal Contracts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Accounting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US" sz="11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150" name="TextBox 7">
            <a:extLst>
              <a:ext uri="{FF2B5EF4-FFF2-40B4-BE49-F238E27FC236}">
                <a16:creationId xmlns:a16="http://schemas.microsoft.com/office/drawing/2014/main" id="{1A8AF87F-9770-42E9-A306-36F1B24C0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388" y="6305550"/>
            <a:ext cx="13033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/>
              <a:t>Jan Malan</a:t>
            </a:r>
          </a:p>
        </p:txBody>
      </p:sp>
      <p:sp>
        <p:nvSpPr>
          <p:cNvPr id="6151" name="TextBox 9">
            <a:extLst>
              <a:ext uri="{FF2B5EF4-FFF2-40B4-BE49-F238E27FC236}">
                <a16:creationId xmlns:a16="http://schemas.microsoft.com/office/drawing/2014/main" id="{93D2A626-0C5A-4048-917E-38324B9CB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550" y="6224588"/>
            <a:ext cx="15065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/>
              <a:t>NPC Committee</a:t>
            </a:r>
          </a:p>
        </p:txBody>
      </p:sp>
      <p:sp>
        <p:nvSpPr>
          <p:cNvPr id="6152" name="TextBox 11">
            <a:extLst>
              <a:ext uri="{FF2B5EF4-FFF2-40B4-BE49-F238E27FC236}">
                <a16:creationId xmlns:a16="http://schemas.microsoft.com/office/drawing/2014/main" id="{673A4A0E-F9D2-4BBB-8AF6-52BA664B5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6400" y="6183313"/>
            <a:ext cx="977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/>
              <a:t>Wanda Woolf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048B4689-B63C-480B-B06F-21701031FA13}"/>
              </a:ext>
            </a:extLst>
          </p:cNvPr>
          <p:cNvSpPr/>
          <p:nvPr/>
        </p:nvSpPr>
        <p:spPr>
          <a:xfrm>
            <a:off x="2063750" y="981075"/>
            <a:ext cx="2376488" cy="652463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Eldoraigne</a:t>
            </a: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marL="171450" indent="-171450"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154238" algn="l"/>
              </a:tabLst>
              <a:defRPr/>
            </a:pPr>
            <a:endParaRPr lang="en-AU" sz="9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3F80ED55-8210-47C5-A2F9-7D04B0B081F2}"/>
              </a:ext>
            </a:extLst>
          </p:cNvPr>
          <p:cNvSpPr/>
          <p:nvPr/>
        </p:nvSpPr>
        <p:spPr>
          <a:xfrm>
            <a:off x="4821238" y="965200"/>
            <a:ext cx="2136775" cy="668338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Streetsafe</a:t>
            </a: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endParaRPr lang="en-A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09396ACF-F465-4D7D-9067-7CE1F8D74B59}"/>
              </a:ext>
            </a:extLst>
          </p:cNvPr>
          <p:cNvSpPr/>
          <p:nvPr/>
        </p:nvSpPr>
        <p:spPr>
          <a:xfrm>
            <a:off x="7540625" y="954088"/>
            <a:ext cx="1951038" cy="6794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Paxton </a:t>
            </a:r>
            <a:r>
              <a:rPr lang="en-US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Cerva</a:t>
            </a: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tabLst>
                <a:tab pos="2154238" algn="l"/>
              </a:tabLst>
              <a:defRPr/>
            </a:pPr>
            <a:endParaRPr lang="en-A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156" name="Picture 19">
            <a:extLst>
              <a:ext uri="{FF2B5EF4-FFF2-40B4-BE49-F238E27FC236}">
                <a16:creationId xmlns:a16="http://schemas.microsoft.com/office/drawing/2014/main" id="{DA4BF920-07D8-416B-9E99-58A076B8F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9075" y="4789488"/>
            <a:ext cx="1322388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7" name="Picture 16" descr="C:\Users\h20-sys\AppData\Local\Microsoft\Windows\INetCache\Content.Word\wanda-doc.png">
            <a:extLst>
              <a:ext uri="{FF2B5EF4-FFF2-40B4-BE49-F238E27FC236}">
                <a16:creationId xmlns:a16="http://schemas.microsoft.com/office/drawing/2014/main" id="{2A036EA6-F693-46A2-BA58-706383FFC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0025" y="4613275"/>
            <a:ext cx="139065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80B411C4-1C3E-434C-9BCF-8ECEF87F0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2011362"/>
          </a:xfrm>
        </p:spPr>
        <p:txBody>
          <a:bodyPr/>
          <a:lstStyle/>
          <a:p>
            <a:pPr algn="ctr" eaLnBrk="1" hangingPunct="1"/>
            <a:r>
              <a:rPr lang="en-US" altLang="en-US"/>
              <a:t>Systems to Effectively Safeguard </a:t>
            </a:r>
            <a:br>
              <a:rPr lang="en-US" altLang="en-US"/>
            </a:br>
            <a:r>
              <a:rPr lang="en-US" altLang="en-US"/>
              <a:t> Eldoraigne Central 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640A822F-8E2A-4FB9-9FDE-C32655A620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3357563"/>
            <a:ext cx="8229600" cy="2768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/>
              <a:t>Colonel (Retired – SA Army)</a:t>
            </a:r>
          </a:p>
          <a:p>
            <a:pPr algn="ctr" eaLnBrk="1" hangingPunct="1">
              <a:buFontTx/>
              <a:buNone/>
            </a:pPr>
            <a:r>
              <a:rPr lang="en-US" altLang="en-US"/>
              <a:t>Jan Malan</a:t>
            </a:r>
          </a:p>
          <a:p>
            <a:pPr algn="ctr" eaLnBrk="1" hangingPunct="1">
              <a:buFontTx/>
              <a:buNone/>
            </a:pPr>
            <a:endParaRPr lang="en-US" altLang="en-US"/>
          </a:p>
          <a:p>
            <a:pPr algn="ctr" eaLnBrk="1" hangingPunct="1">
              <a:buFontTx/>
              <a:buNone/>
            </a:pPr>
            <a:r>
              <a:rPr lang="en-US" altLang="en-US"/>
              <a:t>0827840807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35C3D2B-13CB-4E3E-8884-547F92A2AF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WHO IS STREETSAFE?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600DAB6-8B94-46B4-97F3-FF507AC2E4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74825" y="1357313"/>
            <a:ext cx="8713788" cy="52863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Project Management company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Specializes in neighbourhood-  and estate security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One stop solution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Security project 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Established 1998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Responsible for securing Wapadrand, Eldoraigne3, Faerieglen 6, Lynnwood North, Lynnwood Glen, Waterkloof Ridge, Irene, Constantia Park, Brooklyn, Groenkloof etc.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201 throughout Gauteng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New concept and technology for neighbourhood and estate safety and security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FBD2482-EFAD-49BE-95D9-FBAFBB0FBC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z="4000"/>
              <a:t>Crime Situation in RSA – 2017-18</a:t>
            </a:r>
            <a:endParaRPr lang="en-GB" altLang="en-US" sz="400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202F61B-4833-4FE2-A9BC-A5C6097937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Violent crime against the person = 33% of South Africa’s recorded serious crime!</a:t>
            </a:r>
          </a:p>
          <a:p>
            <a:pPr eaLnBrk="1" hangingPunct="1"/>
            <a:r>
              <a:rPr lang="en-ZA" altLang="en-US"/>
              <a:t>13.5% increase in robberies at residential premises (9063, 9351,9391,10173,12761, 14481, 18786,20820, 22261 the past year!)</a:t>
            </a:r>
          </a:p>
          <a:p>
            <a:pPr eaLnBrk="1" hangingPunct="1"/>
            <a:r>
              <a:rPr lang="en-ZA" altLang="en-US"/>
              <a:t>8 269 carjacking's in 2017/18 in Gauteng!</a:t>
            </a:r>
          </a:p>
          <a:p>
            <a:pPr eaLnBrk="1" hangingPunct="1"/>
            <a:r>
              <a:rPr lang="en-ZA" altLang="en-US"/>
              <a:t>25 705 car stolen in Gauteng last year! (70,4 per day!)</a:t>
            </a:r>
          </a:p>
          <a:p>
            <a:pPr eaLnBrk="1" hangingPunct="1"/>
            <a:r>
              <a:rPr lang="en-ZA" altLang="en-US"/>
              <a:t>Reported contact crimes against a person National = 601 366 cases!!</a:t>
            </a:r>
            <a:endParaRPr lang="en-GB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8BB5309E-2435-40C4-BC0A-4D4B83C27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Crime in SAPS Wierdabrug Apr 18-Mar 19</a:t>
            </a:r>
            <a:br>
              <a:rPr lang="en-US" altLang="en-US"/>
            </a:br>
            <a:r>
              <a:rPr lang="en-US" altLang="en-US" sz="2800"/>
              <a:t>Source:</a:t>
            </a:r>
            <a:r>
              <a:rPr lang="en-US" altLang="en-US"/>
              <a:t> </a:t>
            </a:r>
            <a:r>
              <a:rPr lang="en-US" altLang="en-US" sz="2800"/>
              <a:t>www.saps.gov.za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F5F3E3C4-A609-4A4C-9EBE-52A3D38B5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Murders				4 to 1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Attempted Murder		21 to 29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Assault				61 to 76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Robbery at residential premises	92 to 72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Burglary residential premises	913 to 918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Theft of motor vehicles		489 to 463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Theft out of motor vehicles	895 to 748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Drug related crime			155 to 205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All other theft			992 to 982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Total					14.62 per day!	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06A50B1-B0C5-4339-981B-1DCC74BFE6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z="4000"/>
              <a:t>Robberies at Residential Premises</a:t>
            </a:r>
            <a:endParaRPr lang="en-GB" altLang="en-US" sz="400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D5F1FE0-5F0D-4079-A7AF-7DAA7FC3B3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18:00 – 20:59	-	15.9%</a:t>
            </a:r>
          </a:p>
          <a:p>
            <a:pPr eaLnBrk="1" hangingPunct="1"/>
            <a:r>
              <a:rPr lang="en-ZA" altLang="en-US"/>
              <a:t>21:00 – 23:59	-	23%</a:t>
            </a:r>
          </a:p>
          <a:p>
            <a:pPr eaLnBrk="1" hangingPunct="1"/>
            <a:r>
              <a:rPr lang="en-ZA" altLang="en-US"/>
              <a:t>00:00 – 02:59	-	32%</a:t>
            </a:r>
          </a:p>
          <a:p>
            <a:pPr eaLnBrk="1" hangingPunct="1"/>
            <a:r>
              <a:rPr lang="en-ZA" altLang="en-US"/>
              <a:t>03:00 – 05:59	- 	15.5%</a:t>
            </a:r>
          </a:p>
          <a:p>
            <a:pPr eaLnBrk="1" hangingPunct="1"/>
            <a:r>
              <a:rPr lang="en-ZA" altLang="en-US"/>
              <a:t>First contact inside residence = 87.5%</a:t>
            </a:r>
          </a:p>
          <a:p>
            <a:pPr eaLnBrk="1" hangingPunct="1"/>
            <a:r>
              <a:rPr lang="en-ZA" altLang="en-US"/>
              <a:t>Forced entry = 67.5% of cases</a:t>
            </a:r>
          </a:p>
          <a:p>
            <a:pPr eaLnBrk="1" hangingPunct="1"/>
            <a:r>
              <a:rPr lang="en-ZA" altLang="en-US"/>
              <a:t>Most house robberies by small groups of unemployed youths</a:t>
            </a:r>
            <a:endParaRPr lang="en-GB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0BD7E52-A0D8-45E9-8779-3214A4EB3C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Carjacking</a:t>
            </a:r>
            <a:endParaRPr lang="en-GB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0F3BC5A-1503-480E-8750-3424F94711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ZA" altLang="en-US" dirty="0"/>
              <a:t>18:00 – 20:59	-	43.7%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ZA" altLang="en-US" dirty="0"/>
              <a:t>21:00 – 23:59	-	9.8%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ZA" altLang="en-US" dirty="0"/>
              <a:t>00:01 – 04:59	-	9.4%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ZA" altLang="en-US" dirty="0"/>
              <a:t>05:00 – 08:59	-	9.9%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ZA" altLang="en-US" dirty="0"/>
              <a:t>70% at gate of driveways of residences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ZA" altLang="en-US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ZA" altLang="en-US" dirty="0"/>
              <a:t>Theft of Motor Vehicles = 24 321 in Gauteng in 2018/19 !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ZA" altLang="en-US" dirty="0"/>
              <a:t>Theft out of Motor Vehicles = 39 171 in Gauteng past year!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  <a:defRPr/>
            </a:pPr>
            <a:endParaRPr lang="en-GB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BBFA439-4A5B-43D2-8D96-0A146030E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z="4000"/>
              <a:t>Types of crime experienced in our Neighbourhoods</a:t>
            </a:r>
            <a:endParaRPr lang="en-GB" altLang="en-US" sz="400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FCE7D6-2925-48A0-8454-D7DF8F568D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Mostly violent and not social crimes</a:t>
            </a:r>
          </a:p>
          <a:p>
            <a:pPr eaLnBrk="1" hangingPunct="1"/>
            <a:r>
              <a:rPr lang="en-ZA" altLang="en-US"/>
              <a:t>Mostly not highly organised syndicates , but smaller groups of 2 – 4 criminals with arms</a:t>
            </a:r>
          </a:p>
          <a:p>
            <a:pPr eaLnBrk="1" hangingPunct="1"/>
            <a:r>
              <a:rPr lang="en-ZA" altLang="en-US"/>
              <a:t>Residential robberies with fire arms</a:t>
            </a:r>
          </a:p>
          <a:p>
            <a:pPr eaLnBrk="1" hangingPunct="1"/>
            <a:r>
              <a:rPr lang="en-ZA" altLang="en-US"/>
              <a:t>Carjackings at house gates/garages</a:t>
            </a:r>
          </a:p>
          <a:p>
            <a:pPr eaLnBrk="1" hangingPunct="1"/>
            <a:r>
              <a:rPr lang="en-ZA" altLang="en-US"/>
              <a:t>Theft of motor vehicles</a:t>
            </a:r>
          </a:p>
          <a:p>
            <a:pPr eaLnBrk="1" hangingPunct="1"/>
            <a:r>
              <a:rPr lang="en-ZA" altLang="en-US"/>
              <a:t>Theft out of motor vehicles</a:t>
            </a:r>
            <a:endParaRPr lang="en-GB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BC555A-A658-4B05-8CF0-BDAE4A61BE2A}"/>
              </a:ext>
            </a:extLst>
          </p:cNvPr>
          <p:cNvSpPr/>
          <p:nvPr/>
        </p:nvSpPr>
        <p:spPr>
          <a:xfrm>
            <a:off x="2135188" y="0"/>
            <a:ext cx="8281987" cy="1152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5363" name="Title 1">
            <a:extLst>
              <a:ext uri="{FF2B5EF4-FFF2-40B4-BE49-F238E27FC236}">
                <a16:creationId xmlns:a16="http://schemas.microsoft.com/office/drawing/2014/main" id="{AABE9CD4-7B59-484F-B58F-6F7A2BCC5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/>
          <a:lstStyle/>
          <a:p>
            <a:pPr eaLnBrk="1" hangingPunct="1"/>
            <a:r>
              <a:rPr lang="en-ZA" altLang="en-US" b="1">
                <a:solidFill>
                  <a:srgbClr val="FF0000"/>
                </a:solidFill>
              </a:rPr>
              <a:t>YOUR CONTRIBUTION:</a:t>
            </a:r>
          </a:p>
        </p:txBody>
      </p:sp>
      <p:sp>
        <p:nvSpPr>
          <p:cNvPr id="15364" name="Content Placeholder 2">
            <a:extLst>
              <a:ext uri="{FF2B5EF4-FFF2-40B4-BE49-F238E27FC236}">
                <a16:creationId xmlns:a16="http://schemas.microsoft.com/office/drawing/2014/main" id="{9D3487C9-C107-415F-8468-F854317F1D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8" y="1412875"/>
            <a:ext cx="8785225" cy="5256213"/>
          </a:xfrm>
        </p:spPr>
        <p:txBody>
          <a:bodyPr/>
          <a:lstStyle/>
          <a:p>
            <a:pPr eaLnBrk="1" hangingPunct="1"/>
            <a:r>
              <a:rPr lang="en-ZA" altLang="en-US" sz="4000"/>
              <a:t>1. Lock your vehicles and property</a:t>
            </a:r>
          </a:p>
          <a:p>
            <a:pPr eaLnBrk="1" hangingPunct="1"/>
            <a:r>
              <a:rPr lang="en-ZA" altLang="en-US" sz="4000"/>
              <a:t>2. Keep your eyes open and report immediately </a:t>
            </a:r>
          </a:p>
          <a:p>
            <a:pPr eaLnBrk="1" hangingPunct="1"/>
            <a:r>
              <a:rPr lang="en-ZA" altLang="en-US" sz="4000"/>
              <a:t>3. Speak to your house residents to be vigilant</a:t>
            </a:r>
          </a:p>
          <a:p>
            <a:pPr eaLnBrk="1" hangingPunct="1"/>
            <a:r>
              <a:rPr lang="en-ZA" altLang="en-US" sz="4000"/>
              <a:t>4. Rather safe than sorry!</a:t>
            </a:r>
          </a:p>
          <a:p>
            <a:pPr eaLnBrk="1" hangingPunct="1"/>
            <a:r>
              <a:rPr lang="en-ZA" altLang="en-US" sz="4000"/>
              <a:t>5. Contribute to your neigborhood security initiative</a:t>
            </a:r>
          </a:p>
          <a:p>
            <a:pPr eaLnBrk="1" hangingPunct="1"/>
            <a:endParaRPr lang="en-ZA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1C6308D-6F40-4548-87B1-9541FD234A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RESULTS</a:t>
            </a:r>
          </a:p>
        </p:txBody>
      </p:sp>
      <p:graphicFrame>
        <p:nvGraphicFramePr>
          <p:cNvPr id="16387" name="Object 3">
            <a:extLst>
              <a:ext uri="{FF2B5EF4-FFF2-40B4-BE49-F238E27FC236}">
                <a16:creationId xmlns:a16="http://schemas.microsoft.com/office/drawing/2014/main" id="{588C8014-8E52-40EA-A43E-C007BC3CE9DC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630488" y="1825625"/>
          <a:ext cx="693102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hart" r:id="rId4" imgW="9286872" imgH="5829458" progId="Excel.Chart.8">
                  <p:embed/>
                </p:oleObj>
              </mc:Choice>
              <mc:Fallback>
                <p:oleObj name="Chart" r:id="rId4" imgW="9286872" imgH="5829458" progId="Excel.Chart.8">
                  <p:embed/>
                  <p:pic>
                    <p:nvPicPr>
                      <p:cNvPr id="16387" name="Object 3">
                        <a:extLst>
                          <a:ext uri="{FF2B5EF4-FFF2-40B4-BE49-F238E27FC236}">
                            <a16:creationId xmlns:a16="http://schemas.microsoft.com/office/drawing/2014/main" id="{588C8014-8E52-40EA-A43E-C007BC3CE9DC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0488" y="1825625"/>
                        <a:ext cx="6931025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CFB2F5E-2BFC-496E-B5F3-A246D4241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Proof of Effectiveness</a:t>
            </a:r>
            <a:endParaRPr lang="en-GB" alt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F984C57-9DEF-43C7-891F-097B382A9E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8436" name="Picture 4" descr="17082008(077)">
            <a:extLst>
              <a:ext uri="{FF2B5EF4-FFF2-40B4-BE49-F238E27FC236}">
                <a16:creationId xmlns:a16="http://schemas.microsoft.com/office/drawing/2014/main" id="{9E502720-F48D-40A5-9C29-DEDC33042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557338"/>
            <a:ext cx="820737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FDA284F-1478-43B8-973F-38D7853AA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EFFECTIVE LOCAL SECURITY</a:t>
            </a:r>
            <a:br>
              <a:rPr lang="en-US" altLang="en-US" sz="4000"/>
            </a:br>
            <a:r>
              <a:rPr lang="en-US" altLang="en-US" sz="4000"/>
              <a:t>How will we achieve this?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BC83637-72BC-4A78-BEC3-6375533604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1. Effective outer perimeter protection</a:t>
            </a:r>
          </a:p>
          <a:p>
            <a:pPr eaLnBrk="1" hangingPunct="1">
              <a:buFontTx/>
              <a:buNone/>
            </a:pPr>
            <a:r>
              <a:rPr lang="en-US" altLang="en-US"/>
              <a:t>2. Excellent entrance monitoring – human element removed</a:t>
            </a:r>
          </a:p>
          <a:p>
            <a:pPr eaLnBrk="1" hangingPunct="1">
              <a:buFontTx/>
              <a:buNone/>
            </a:pPr>
            <a:r>
              <a:rPr lang="en-US" altLang="en-US"/>
              <a:t>3. 24-hour entrance guards</a:t>
            </a:r>
          </a:p>
          <a:p>
            <a:pPr eaLnBrk="1" hangingPunct="1">
              <a:buFontTx/>
              <a:buNone/>
            </a:pPr>
            <a:r>
              <a:rPr lang="en-US" altLang="en-US"/>
              <a:t>4. Pro-active patrolling</a:t>
            </a:r>
          </a:p>
          <a:p>
            <a:pPr eaLnBrk="1" hangingPunct="1">
              <a:buFontTx/>
              <a:buNone/>
            </a:pPr>
            <a:r>
              <a:rPr lang="en-US" altLang="en-US"/>
              <a:t>5. Surveillance </a:t>
            </a:r>
          </a:p>
          <a:p>
            <a:pPr eaLnBrk="1" hangingPunct="1">
              <a:buFontTx/>
              <a:buNone/>
            </a:pPr>
            <a:r>
              <a:rPr lang="en-US" altLang="en-US"/>
              <a:t>6. Effective supervision</a:t>
            </a:r>
          </a:p>
          <a:p>
            <a:pPr eaLnBrk="1" hangingPunct="1">
              <a:buFontTx/>
              <a:buNone/>
            </a:pPr>
            <a:r>
              <a:rPr lang="en-US" altLang="en-US"/>
              <a:t>7. Effective management and administration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D9AE5F5-A47B-48EA-A42B-326B1D7484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STREETSAFE SYSTEMS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7A308C5E-8CD1-4D23-9936-2DC556BF2C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ZA" altLang="en-US" dirty="0"/>
              <a:t>24 hour Manned Entrances</a:t>
            </a:r>
          </a:p>
          <a:p>
            <a:pPr eaLnBrk="1" hangingPunct="1">
              <a:defRPr/>
            </a:pPr>
            <a:r>
              <a:rPr lang="en-ZA" altLang="en-US" dirty="0"/>
              <a:t>High Technology Cameras</a:t>
            </a:r>
          </a:p>
          <a:p>
            <a:pPr eaLnBrk="1" hangingPunct="1">
              <a:defRPr/>
            </a:pPr>
            <a:r>
              <a:rPr lang="en-ZA" altLang="en-US" dirty="0"/>
              <a:t>Remote Operated Sliding Service Gates</a:t>
            </a:r>
          </a:p>
          <a:p>
            <a:pPr eaLnBrk="1" hangingPunct="1">
              <a:defRPr/>
            </a:pPr>
            <a:r>
              <a:rPr lang="en-ZA" altLang="en-US" dirty="0"/>
              <a:t>Locked Gates</a:t>
            </a:r>
          </a:p>
          <a:p>
            <a:pPr eaLnBrk="1" hangingPunct="1">
              <a:defRPr/>
            </a:pPr>
            <a:r>
              <a:rPr lang="en-ZA" altLang="en-US" dirty="0"/>
              <a:t>Pedestrian Access</a:t>
            </a:r>
          </a:p>
          <a:p>
            <a:pPr eaLnBrk="1" hangingPunct="1">
              <a:defRPr/>
            </a:pPr>
            <a:r>
              <a:rPr lang="en-ZA" altLang="en-US" dirty="0"/>
              <a:t>Road Signs &amp; Markings</a:t>
            </a:r>
          </a:p>
          <a:p>
            <a:pPr eaLnBrk="1" hangingPunct="1">
              <a:defRPr/>
            </a:pPr>
            <a:r>
              <a:rPr lang="en-ZA" altLang="en-US" dirty="0"/>
              <a:t>Estate Management Systems</a:t>
            </a:r>
          </a:p>
          <a:p>
            <a:pPr lvl="1" eaLnBrk="1" hangingPunct="1">
              <a:defRPr/>
            </a:pPr>
            <a:r>
              <a:rPr lang="en-ZA" altLang="en-US" dirty="0"/>
              <a:t>Estate Manager, Web sites, </a:t>
            </a:r>
            <a:r>
              <a:rPr lang="en-ZA" altLang="en-US" dirty="0" err="1"/>
              <a:t>sms</a:t>
            </a:r>
            <a:r>
              <a:rPr lang="en-ZA" altLang="en-US" dirty="0"/>
              <a:t>, email, Paxton database, etc</a:t>
            </a:r>
          </a:p>
          <a:p>
            <a:pPr eaLnBrk="1" hangingPunct="1">
              <a:defRPr/>
            </a:pPr>
            <a:r>
              <a:rPr lang="en-ZA" altLang="en-US" dirty="0"/>
              <a:t>Monthly Measurement and SLA</a:t>
            </a: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ZA" altLang="en-US" dirty="0"/>
              <a:t> </a:t>
            </a:r>
          </a:p>
          <a:p>
            <a:pPr lvl="1" eaLnBrk="1" hangingPunct="1">
              <a:defRPr/>
            </a:pPr>
            <a:endParaRPr lang="en-ZA" altLang="en-US" dirty="0"/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r>
              <a:rPr lang="en-ZA" altLang="en-US" dirty="0"/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1540A0E-CFA0-4FA4-827F-67B9BD676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NEW ENTRANCE SOLUTION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2CCCD33-088D-400F-BA0F-26C077D593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76413" y="1268413"/>
            <a:ext cx="8712200" cy="5589587"/>
          </a:xfrm>
        </p:spPr>
        <p:txBody>
          <a:bodyPr/>
          <a:lstStyle/>
          <a:p>
            <a:pPr eaLnBrk="1" hangingPunct="1"/>
            <a:r>
              <a:rPr lang="en-US" altLang="en-US"/>
              <a:t>No discrimination ito age, race, gender</a:t>
            </a:r>
          </a:p>
          <a:p>
            <a:pPr eaLnBrk="1" hangingPunct="1"/>
            <a:r>
              <a:rPr lang="en-US" altLang="en-US"/>
              <a:t>Same solution for vehicles and pedestrians</a:t>
            </a:r>
          </a:p>
          <a:p>
            <a:pPr eaLnBrk="1" hangingPunct="1"/>
            <a:r>
              <a:rPr lang="en-US" altLang="en-US"/>
              <a:t>No guard makes decisions – entrance allowed</a:t>
            </a:r>
          </a:p>
          <a:p>
            <a:pPr eaLnBrk="1" hangingPunct="1"/>
            <a:r>
              <a:rPr lang="en-US" altLang="en-US"/>
              <a:t>Pictures of driver + vehicle + time recorded</a:t>
            </a:r>
          </a:p>
          <a:p>
            <a:pPr eaLnBrk="1" hangingPunct="1"/>
            <a:r>
              <a:rPr lang="en-US" altLang="en-US"/>
              <a:t>Number plates photographed </a:t>
            </a:r>
          </a:p>
          <a:p>
            <a:pPr eaLnBrk="1" hangingPunct="1"/>
            <a:r>
              <a:rPr lang="en-US" altLang="en-US"/>
              <a:t>Booms as traffic calming measure: necessary for control, to get accurate details, to stop criminals, to stop rat-running</a:t>
            </a:r>
          </a:p>
          <a:p>
            <a:pPr eaLnBrk="1" hangingPunct="1"/>
            <a:r>
              <a:rPr lang="en-US" altLang="en-US"/>
              <a:t>Emergency power – for continuity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20725E92-0F86-4A65-B72A-101B06C3D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ENTRANCE SOLUTION (2)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2064E0E-A75A-4F63-8587-0481066094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3888" y="1600200"/>
            <a:ext cx="9864725" cy="45259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r>
              <a:rPr lang="en-US" altLang="en-US" sz="3600"/>
              <a:t>Traffic volumes – 350 vehicles per lane per hour:</a:t>
            </a:r>
          </a:p>
          <a:p>
            <a:pPr lvl="1" eaLnBrk="1" hangingPunct="1"/>
            <a:r>
              <a:rPr lang="en-US" altLang="en-US" sz="3600"/>
              <a:t>No blockages</a:t>
            </a:r>
          </a:p>
          <a:p>
            <a:pPr lvl="1" eaLnBrk="1" hangingPunct="1"/>
            <a:r>
              <a:rPr lang="en-US" altLang="en-US" sz="3600"/>
              <a:t>Free thoroughfare</a:t>
            </a:r>
          </a:p>
          <a:p>
            <a:pPr lvl="1" eaLnBrk="1" hangingPunct="1"/>
            <a:r>
              <a:rPr lang="en-US" altLang="en-US" sz="3600"/>
              <a:t>Emergency and service vehicles uninterrupted</a:t>
            </a:r>
          </a:p>
          <a:p>
            <a:pPr lvl="1" eaLnBrk="1" hangingPunct="1"/>
            <a:r>
              <a:rPr lang="en-US" altLang="en-US" sz="3600"/>
              <a:t>Higher volume roads =  larger areas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D90FC675-6BBC-47B1-B177-F0FC577BF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ZA" altLang="en-US"/>
              <a:t>Camera Controlled Enter &amp; Exit</a:t>
            </a:r>
          </a:p>
        </p:txBody>
      </p:sp>
      <p:pic>
        <p:nvPicPr>
          <p:cNvPr id="26627" name="Picture 5" descr="17082008(066)">
            <a:extLst>
              <a:ext uri="{FF2B5EF4-FFF2-40B4-BE49-F238E27FC236}">
                <a16:creationId xmlns:a16="http://schemas.microsoft.com/office/drawing/2014/main" id="{F200E389-6A67-449E-AF0F-C8B62EB86B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24113" y="1247775"/>
            <a:ext cx="7272337" cy="54530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 sign on the side of a road&#10;&#10;Description automatically generated">
            <a:extLst>
              <a:ext uri="{FF2B5EF4-FFF2-40B4-BE49-F238E27FC236}">
                <a16:creationId xmlns:a16="http://schemas.microsoft.com/office/drawing/2014/main" id="{BE74EEA1-36B5-4B32-A673-90F00EA31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A sign on the side of a road&#10;&#10;Description automatically generated">
            <a:extLst>
              <a:ext uri="{FF2B5EF4-FFF2-40B4-BE49-F238E27FC236}">
                <a16:creationId xmlns:a16="http://schemas.microsoft.com/office/drawing/2014/main" id="{A0C9201F-E2A5-4B85-9327-1B6835100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 truck that is sitting on the side of a road&#10;&#10;Description automatically generated">
            <a:extLst>
              <a:ext uri="{FF2B5EF4-FFF2-40B4-BE49-F238E27FC236}">
                <a16:creationId xmlns:a16="http://schemas.microsoft.com/office/drawing/2014/main" id="{393FF197-ECA5-4735-AB14-869894E5C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8925" y="0"/>
            <a:ext cx="65341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>
            <a:extLst>
              <a:ext uri="{FF2B5EF4-FFF2-40B4-BE49-F238E27FC236}">
                <a16:creationId xmlns:a16="http://schemas.microsoft.com/office/drawing/2014/main" id="{0311F8DF-4C13-4903-86CB-BC6B7FE89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8213" y="34925"/>
            <a:ext cx="7704137" cy="702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FE48877F-0A72-4591-92B4-BF5FCC3A63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CAMERAS AS AN OPTION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4D1186D1-0A2B-4B8B-BD5A-C36C5336E4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Legal Status of Cameras</a:t>
            </a:r>
          </a:p>
          <a:p>
            <a:pPr eaLnBrk="1" hangingPunct="1"/>
            <a:r>
              <a:rPr lang="en-ZA" altLang="en-US"/>
              <a:t>Entrance Cameras</a:t>
            </a:r>
          </a:p>
          <a:p>
            <a:pPr eaLnBrk="1" hangingPunct="1"/>
            <a:r>
              <a:rPr lang="en-ZA" altLang="en-US"/>
              <a:t>Licence Plate Recognition</a:t>
            </a:r>
          </a:p>
          <a:p>
            <a:pPr eaLnBrk="1" hangingPunct="1"/>
            <a:r>
              <a:rPr lang="en-ZA" altLang="en-US"/>
              <a:t>Pan Tilt &amp; Zoom High Speed Domes</a:t>
            </a:r>
          </a:p>
          <a:p>
            <a:pPr eaLnBrk="1" hangingPunct="1"/>
            <a:r>
              <a:rPr lang="en-ZA" altLang="en-US"/>
              <a:t>Guard Monitoring</a:t>
            </a:r>
          </a:p>
          <a:p>
            <a:pPr eaLnBrk="1" hangingPunct="1"/>
            <a:r>
              <a:rPr lang="en-ZA" altLang="en-US"/>
              <a:t>Activity/Movement Detection/Monitoring</a:t>
            </a:r>
          </a:p>
          <a:p>
            <a:pPr eaLnBrk="1" hangingPunct="1"/>
            <a:r>
              <a:rPr lang="en-ZA" altLang="en-US"/>
              <a:t>Linking to Off-Site Control Rooms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36AB06C-0B7C-42FE-95D1-430CB18203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BBE36EC-28B2-492F-A0F0-7D4AE3D866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2772" name="Picture 4" descr="DSCF3875[1]">
            <a:extLst>
              <a:ext uri="{FF2B5EF4-FFF2-40B4-BE49-F238E27FC236}">
                <a16:creationId xmlns:a16="http://schemas.microsoft.com/office/drawing/2014/main" id="{61E65782-CA82-487F-876D-E4600EB79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4CA6F182-F562-4EF8-B82F-EE4FF046E0F2}"/>
              </a:ext>
            </a:extLst>
          </p:cNvPr>
          <p:cNvPicPr>
            <a:picLocks noGrp="1" noChangeArrowheads="1"/>
          </p:cNvPicPr>
          <p:nvPr>
            <p:ph type="title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1727200" cy="549275"/>
          </a:xfrm>
        </p:spPr>
      </p:pic>
      <p:pic>
        <p:nvPicPr>
          <p:cNvPr id="33795" name="Picture 3">
            <a:extLst>
              <a:ext uri="{FF2B5EF4-FFF2-40B4-BE49-F238E27FC236}">
                <a16:creationId xmlns:a16="http://schemas.microsoft.com/office/drawing/2014/main" id="{41887D94-87BC-4BA3-B4A2-1C8290740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7713" y="1268413"/>
            <a:ext cx="5362575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 Box 4">
            <a:extLst>
              <a:ext uri="{FF2B5EF4-FFF2-40B4-BE49-F238E27FC236}">
                <a16:creationId xmlns:a16="http://schemas.microsoft.com/office/drawing/2014/main" id="{5016C7E1-ED10-47F3-8819-A578DD82C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025" y="1989138"/>
            <a:ext cx="2016125" cy="646112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TW" sz="1800" b="1">
                <a:latin typeface="Arial" panose="020B0604020202020204" pitchFamily="34" charset="0"/>
                <a:cs typeface="Arial" panose="020B0604020202020204" pitchFamily="34" charset="0"/>
              </a:rPr>
              <a:t>Recognized Car plate box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A84BFA5A-828A-4072-A8D0-0F750931E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916113"/>
            <a:ext cx="2160588" cy="369887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TW" sz="1800" b="1">
                <a:latin typeface="Arial" panose="020B0604020202020204" pitchFamily="34" charset="0"/>
                <a:cs typeface="Arial" panose="020B0604020202020204" pitchFamily="34" charset="0"/>
              </a:rPr>
              <a:t> Live View box</a:t>
            </a:r>
          </a:p>
        </p:txBody>
      </p:sp>
      <p:sp>
        <p:nvSpPr>
          <p:cNvPr id="33798" name="Line 6">
            <a:extLst>
              <a:ext uri="{FF2B5EF4-FFF2-40B4-BE49-F238E27FC236}">
                <a16:creationId xmlns:a16="http://schemas.microsoft.com/office/drawing/2014/main" id="{6181EF51-E535-4520-A39C-28DFA2FF4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941888"/>
            <a:ext cx="0" cy="358775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33799" name="Text Box 7">
            <a:extLst>
              <a:ext uri="{FF2B5EF4-FFF2-40B4-BE49-F238E27FC236}">
                <a16:creationId xmlns:a16="http://schemas.microsoft.com/office/drawing/2014/main" id="{AA5C3BB0-22F0-4172-B8D8-94513D247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888" y="5229225"/>
            <a:ext cx="2017712" cy="369888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TW" sz="1800" b="1">
                <a:latin typeface="Arial" panose="020B0604020202020204" pitchFamily="34" charset="0"/>
                <a:cs typeface="Arial" panose="020B0604020202020204" pitchFamily="34" charset="0"/>
              </a:rPr>
              <a:t>Snap shot</a:t>
            </a:r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E8C3D328-1E01-4BAD-A91C-5A2F1D31C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5805488"/>
            <a:ext cx="2089150" cy="369887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TW" sz="1800" b="1">
                <a:latin typeface="Arial" panose="020B0604020202020204" pitchFamily="34" charset="0"/>
                <a:cs typeface="Arial" panose="020B0604020202020204" pitchFamily="34" charset="0"/>
              </a:rPr>
              <a:t>Record as AVI</a:t>
            </a:r>
          </a:p>
        </p:txBody>
      </p:sp>
      <p:sp>
        <p:nvSpPr>
          <p:cNvPr id="33801" name="Line 9">
            <a:extLst>
              <a:ext uri="{FF2B5EF4-FFF2-40B4-BE49-F238E27FC236}">
                <a16:creationId xmlns:a16="http://schemas.microsoft.com/office/drawing/2014/main" id="{F5E68CFF-24F5-475E-B87E-C3A7C659FB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9375" y="5084763"/>
            <a:ext cx="0" cy="720725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ZA"/>
          </a:p>
        </p:txBody>
      </p:sp>
      <p:sp>
        <p:nvSpPr>
          <p:cNvPr id="33802" name="Text Box 10">
            <a:extLst>
              <a:ext uri="{FF2B5EF4-FFF2-40B4-BE49-F238E27FC236}">
                <a16:creationId xmlns:a16="http://schemas.microsoft.com/office/drawing/2014/main" id="{4322F334-4B93-4228-B195-9510F71C0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620713"/>
            <a:ext cx="89646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kumimoji="1" lang="en-US" altLang="zh-TW" sz="3400" b="1">
                <a:latin typeface="Helvetica Neue Light"/>
                <a:cs typeface="Arial" panose="020B0604020202020204" pitchFamily="34" charset="0"/>
              </a:rPr>
              <a:t>DSP provides Web-interface for Live view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0E60FAD-AB61-4347-BF22-52924AFC6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Shere with School &amp; Church</a:t>
            </a:r>
            <a:endParaRPr lang="en-GB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2BC7705-A5EA-4962-ADD6-FED2018029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4820" name="Picture 4" descr="17082008(068)">
            <a:extLst>
              <a:ext uri="{FF2B5EF4-FFF2-40B4-BE49-F238E27FC236}">
                <a16:creationId xmlns:a16="http://schemas.microsoft.com/office/drawing/2014/main" id="{7D64FAE2-B7D1-42E6-8903-6029A4373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4E64EC7-ABAF-4F8C-A7AC-7A32B9C205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24/7 Guarded Entrances</a:t>
            </a:r>
            <a:endParaRPr lang="en-GB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3A61DBA-5592-4D72-9C6D-F5CBC71FA4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35844" name="Picture 4" descr="17082008(006)">
            <a:extLst>
              <a:ext uri="{FF2B5EF4-FFF2-40B4-BE49-F238E27FC236}">
                <a16:creationId xmlns:a16="http://schemas.microsoft.com/office/drawing/2014/main" id="{16454811-4918-4035-A429-B75685249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0E165A01-62D0-4764-B403-83B72D36D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ENTRANCE GUARDS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55D9AE8-7CFB-4713-8282-DDBDD41852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Manual override</a:t>
            </a:r>
          </a:p>
          <a:p>
            <a:pPr eaLnBrk="1" hangingPunct="1"/>
            <a:r>
              <a:rPr lang="en-US" altLang="en-US"/>
              <a:t>To handle crisis situations</a:t>
            </a:r>
          </a:p>
          <a:p>
            <a:pPr eaLnBrk="1" hangingPunct="1"/>
            <a:r>
              <a:rPr lang="en-US" altLang="en-US"/>
              <a:t>To aid visitors and answer questions</a:t>
            </a:r>
          </a:p>
          <a:p>
            <a:pPr eaLnBrk="1" hangingPunct="1"/>
            <a:r>
              <a:rPr lang="en-US" altLang="en-US"/>
              <a:t>To ensure that proper procedures are followed</a:t>
            </a:r>
          </a:p>
          <a:p>
            <a:pPr eaLnBrk="1" hangingPunct="1"/>
            <a:r>
              <a:rPr lang="en-US" altLang="en-US"/>
              <a:t>Deterrence value</a:t>
            </a:r>
          </a:p>
          <a:p>
            <a:pPr eaLnBrk="1" hangingPunct="1"/>
            <a:r>
              <a:rPr lang="en-US" altLang="en-US"/>
              <a:t>Proper training and supervision</a:t>
            </a:r>
          </a:p>
          <a:p>
            <a:pPr eaLnBrk="1" hangingPunct="1"/>
            <a:r>
              <a:rPr lang="en-US" altLang="en-US"/>
              <a:t>May not search or prevent entrance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07D19CA9-6C69-45C7-B541-2F610B1C3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altLang="en-US"/>
              <a:t>Single Lane Sliding with Remotes or Cell Phone operated</a:t>
            </a:r>
          </a:p>
        </p:txBody>
      </p:sp>
      <p:pic>
        <p:nvPicPr>
          <p:cNvPr id="38915" name="Picture 2" descr="C:\Users\Jan\Pictures\20100226\24022010.jpg">
            <a:extLst>
              <a:ext uri="{FF2B5EF4-FFF2-40B4-BE49-F238E27FC236}">
                <a16:creationId xmlns:a16="http://schemas.microsoft.com/office/drawing/2014/main" id="{CB81122F-AC4A-4405-800D-65FFD2F4AC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4000" y="1901825"/>
            <a:ext cx="7812088" cy="4745038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A bench next to a fence&#10;&#10;Description automatically generated">
            <a:extLst>
              <a:ext uri="{FF2B5EF4-FFF2-40B4-BE49-F238E27FC236}">
                <a16:creationId xmlns:a16="http://schemas.microsoft.com/office/drawing/2014/main" id="{9AB9FE74-1EB2-44AE-BBF5-D5E14D872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C811E350-283A-44D7-AB0A-1002818FD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Gate Details with Chevrons</a:t>
            </a:r>
          </a:p>
        </p:txBody>
      </p:sp>
      <p:pic>
        <p:nvPicPr>
          <p:cNvPr id="40963" name="Picture 2" descr="C:\Users\Jan\Pictures\20100226\24022010(006).jpg">
            <a:extLst>
              <a:ext uri="{FF2B5EF4-FFF2-40B4-BE49-F238E27FC236}">
                <a16:creationId xmlns:a16="http://schemas.microsoft.com/office/drawing/2014/main" id="{D9556E94-3DEF-4437-9E6B-873021990E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0150" y="1895475"/>
            <a:ext cx="7775575" cy="498951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40C91705-0B60-4048-9B1D-CA9A4CD17A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/>
              <a:t>Lockdown with light at night</a:t>
            </a:r>
          </a:p>
        </p:txBody>
      </p:sp>
      <p:pic>
        <p:nvPicPr>
          <p:cNvPr id="41987" name="Content Placeholder 4" descr="A picture containing building&#10;&#10;Description automatically generated">
            <a:extLst>
              <a:ext uri="{FF2B5EF4-FFF2-40B4-BE49-F238E27FC236}">
                <a16:creationId xmlns:a16="http://schemas.microsoft.com/office/drawing/2014/main" id="{AE5EDB3A-74C0-48BD-814D-E6636DFB1A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28850" y="1825625"/>
            <a:ext cx="7734300" cy="4351338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E2C6F9B-E11A-4926-96D6-79C06781B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Pedestrian Gates with tags</a:t>
            </a:r>
          </a:p>
        </p:txBody>
      </p:sp>
      <p:pic>
        <p:nvPicPr>
          <p:cNvPr id="43011" name="Picture 2" descr="C:\Users\Jan\Pictures\20100226\24022010(005).jpg">
            <a:extLst>
              <a:ext uri="{FF2B5EF4-FFF2-40B4-BE49-F238E27FC236}">
                <a16:creationId xmlns:a16="http://schemas.microsoft.com/office/drawing/2014/main" id="{F9023FAF-4989-4A01-A601-196F0F0DFB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82775" y="1452563"/>
            <a:ext cx="8356600" cy="504825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A metal fence&#10;&#10;Description automatically generated">
            <a:extLst>
              <a:ext uri="{FF2B5EF4-FFF2-40B4-BE49-F238E27FC236}">
                <a16:creationId xmlns:a16="http://schemas.microsoft.com/office/drawing/2014/main" id="{572B9887-0576-4BFB-AA6F-34B433E91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BBCBF5D2-E898-4DAE-81C2-B9014DA173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Proper Markings</a:t>
            </a:r>
            <a:endParaRPr lang="en-GB" altLang="en-US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FC0E4D8-6719-4425-B527-2B16039AB9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5060" name="Picture 4" descr="17082008(016)">
            <a:extLst>
              <a:ext uri="{FF2B5EF4-FFF2-40B4-BE49-F238E27FC236}">
                <a16:creationId xmlns:a16="http://schemas.microsoft.com/office/drawing/2014/main" id="{67C987B7-8D85-4DC4-AA21-69514E55C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A sign in front of a tree&#10;&#10;Description automatically generated">
            <a:extLst>
              <a:ext uri="{FF2B5EF4-FFF2-40B4-BE49-F238E27FC236}">
                <a16:creationId xmlns:a16="http://schemas.microsoft.com/office/drawing/2014/main" id="{9B7B28B0-4998-41CB-A0D5-547530246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CA5BDD26-A537-431E-9F8A-17E0EC8DB9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Road Signs</a:t>
            </a:r>
          </a:p>
        </p:txBody>
      </p:sp>
      <p:pic>
        <p:nvPicPr>
          <p:cNvPr id="47107" name="Picture 2" descr="C:\Users\Jan\Pictures\20100226\24022010(001).jpg">
            <a:extLst>
              <a:ext uri="{FF2B5EF4-FFF2-40B4-BE49-F238E27FC236}">
                <a16:creationId xmlns:a16="http://schemas.microsoft.com/office/drawing/2014/main" id="{2D287E7D-FAF9-4182-B8F8-D539DB86B7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51088" y="1335088"/>
            <a:ext cx="6826250" cy="5522912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2D30E31E-1B7D-411B-99AD-E69C254D6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8313" y="274638"/>
            <a:ext cx="8715375" cy="1143000"/>
          </a:xfrm>
        </p:spPr>
        <p:txBody>
          <a:bodyPr/>
          <a:lstStyle/>
          <a:p>
            <a:pPr eaLnBrk="1" hangingPunct="1"/>
            <a:r>
              <a:rPr lang="en-ZA" altLang="en-US"/>
              <a:t>Proper Road Markings &amp; Signage</a:t>
            </a:r>
            <a:endParaRPr lang="en-GB" altLang="en-US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DD66F5C-E459-4CA4-A80E-2661180C51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8132" name="Picture 4" descr="17082008(067)">
            <a:extLst>
              <a:ext uri="{FF2B5EF4-FFF2-40B4-BE49-F238E27FC236}">
                <a16:creationId xmlns:a16="http://schemas.microsoft.com/office/drawing/2014/main" id="{0FFC9585-03B9-4C3E-BC46-14B38F046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E72743A1-EA43-4910-A451-53242F61C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Emergency Numbers</a:t>
            </a:r>
            <a:endParaRPr lang="en-GB" altLang="en-US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73CC5505-799A-4DA0-B992-BF6740FB30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9156" name="Picture 4" descr="17082008(017)">
            <a:extLst>
              <a:ext uri="{FF2B5EF4-FFF2-40B4-BE49-F238E27FC236}">
                <a16:creationId xmlns:a16="http://schemas.microsoft.com/office/drawing/2014/main" id="{E0C18042-7A5B-49F8-8BD5-F2EC2AA9A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9B24F30-3A59-4D61-8142-E0A6046DB9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Disclaimers</a:t>
            </a:r>
            <a:endParaRPr lang="en-GB" altLang="en-U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87EF896-6E9D-40B6-BADE-067E6EE10D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0180" name="Picture 4" descr="17082008(018)">
            <a:extLst>
              <a:ext uri="{FF2B5EF4-FFF2-40B4-BE49-F238E27FC236}">
                <a16:creationId xmlns:a16="http://schemas.microsoft.com/office/drawing/2014/main" id="{A96B329B-6698-4D93-A81B-916D6645F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750" y="1628775"/>
            <a:ext cx="8135938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DD298DB1-A990-4AED-B8C7-54BCD77CA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Proper Lighting</a:t>
            </a:r>
            <a:endParaRPr lang="en-GB" alt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328B67D-651A-427C-899C-EB0FEEDFD0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04" name="Picture 4" descr="17082008(021)">
            <a:extLst>
              <a:ext uri="{FF2B5EF4-FFF2-40B4-BE49-F238E27FC236}">
                <a16:creationId xmlns:a16="http://schemas.microsoft.com/office/drawing/2014/main" id="{1303D929-62A8-46F8-A929-CAEC6E8F8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7A19B23-221D-45E3-85A9-72D15C958C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Adequate Guards</a:t>
            </a:r>
            <a:endParaRPr lang="en-GB" altLang="en-US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D9D4265-49DA-4A28-B7DC-C7C3AB709A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2228" name="Picture 4" descr="17082008(019)">
            <a:extLst>
              <a:ext uri="{FF2B5EF4-FFF2-40B4-BE49-F238E27FC236}">
                <a16:creationId xmlns:a16="http://schemas.microsoft.com/office/drawing/2014/main" id="{F1042679-C55E-4433-8DF4-0AF560C10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6098C5F7-4205-4DD7-81F9-A05E8D5FF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Dedicated Patrol Vehicles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D644046D-433F-4B01-A845-80E900F338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ZA" altLang="en-US"/>
          </a:p>
        </p:txBody>
      </p:sp>
      <p:pic>
        <p:nvPicPr>
          <p:cNvPr id="53252" name="Picture 2">
            <a:extLst>
              <a:ext uri="{FF2B5EF4-FFF2-40B4-BE49-F238E27FC236}">
                <a16:creationId xmlns:a16="http://schemas.microsoft.com/office/drawing/2014/main" id="{69471E03-C7E9-4057-A2C9-C7C98BDC8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4063" y="1628775"/>
            <a:ext cx="8215312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0113639-8F23-4D00-A185-65EDC3A80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Radio Communication</a:t>
            </a:r>
            <a:endParaRPr lang="en-GB" alt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8183C72-9A55-4E77-A3B2-6399D5E995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4276" name="Picture 4" descr="17082008(023)">
            <a:extLst>
              <a:ext uri="{FF2B5EF4-FFF2-40B4-BE49-F238E27FC236}">
                <a16:creationId xmlns:a16="http://schemas.microsoft.com/office/drawing/2014/main" id="{06E75A74-61CA-4A51-A24D-C76060434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E3311D24-C2F7-4DD6-9476-A931D02E1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Member Boards</a:t>
            </a:r>
          </a:p>
        </p:txBody>
      </p:sp>
      <p:pic>
        <p:nvPicPr>
          <p:cNvPr id="55299" name="Picture 2" descr="C:\Users\Jan\Pictures\20100226\24022010(003).jpg">
            <a:extLst>
              <a:ext uri="{FF2B5EF4-FFF2-40B4-BE49-F238E27FC236}">
                <a16:creationId xmlns:a16="http://schemas.microsoft.com/office/drawing/2014/main" id="{6B7A102B-E706-4F0C-B426-4608D74BEC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1950" y="2090738"/>
            <a:ext cx="7704138" cy="4664075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289FEBE8-8B9C-4E02-BD65-DB24F97FF3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24/7 Control Centre Monitoring</a:t>
            </a:r>
            <a:endParaRPr lang="en-GB" altLang="en-US"/>
          </a:p>
        </p:txBody>
      </p:sp>
      <p:pic>
        <p:nvPicPr>
          <p:cNvPr id="56323" name="Picture 4" descr="23062008">
            <a:extLst>
              <a:ext uri="{FF2B5EF4-FFF2-40B4-BE49-F238E27FC236}">
                <a16:creationId xmlns:a16="http://schemas.microsoft.com/office/drawing/2014/main" id="{CE42E5CF-2084-473B-9BBF-EEB8E349A2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40013" y="1409700"/>
            <a:ext cx="6840537" cy="5129213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9F266BAF-7A75-4874-BB25-ED26EDDBF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EXTERNAL SUPERVISION</a:t>
            </a:r>
            <a:endParaRPr lang="en-GB" altLang="en-US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30862F0-B159-40B5-AB5A-4DCA8E409C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7348" name="Picture 4" descr="15092008(003)">
            <a:extLst>
              <a:ext uri="{FF2B5EF4-FFF2-40B4-BE49-F238E27FC236}">
                <a16:creationId xmlns:a16="http://schemas.microsoft.com/office/drawing/2014/main" id="{21AF3CBB-299A-40C3-836E-2B0499C2A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00200"/>
            <a:ext cx="8207375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A482FDE4-DD0A-4466-B1DA-ECFE88BD3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ZA" altLang="en-US"/>
          </a:p>
        </p:txBody>
      </p:sp>
      <p:pic>
        <p:nvPicPr>
          <p:cNvPr id="58371" name="Picture 2" descr="F:\Jonny foto\SSA40827.JPG">
            <a:extLst>
              <a:ext uri="{FF2B5EF4-FFF2-40B4-BE49-F238E27FC236}">
                <a16:creationId xmlns:a16="http://schemas.microsoft.com/office/drawing/2014/main" id="{60556E08-E0A4-4EF3-9F27-E4B17F354C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1813" y="285750"/>
            <a:ext cx="8437562" cy="6215063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C6D19641-E991-4E5D-9B3F-D3DC5583A1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SAPS Support</a:t>
            </a:r>
            <a:endParaRPr lang="en-GB" alt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AD82052E-F2F6-4C64-9528-C218183CF9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9396" name="Picture 4" descr="17082008(005)">
            <a:extLst>
              <a:ext uri="{FF2B5EF4-FFF2-40B4-BE49-F238E27FC236}">
                <a16:creationId xmlns:a16="http://schemas.microsoft.com/office/drawing/2014/main" id="{FE75EA17-FB95-4581-92A4-FEFAE1454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313" y="1628775"/>
            <a:ext cx="82073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Karta">
            <a:extLst>
              <a:ext uri="{FF2B5EF4-FFF2-40B4-BE49-F238E27FC236}">
                <a16:creationId xmlns:a16="http://schemas.microsoft.com/office/drawing/2014/main" id="{FED095C7-8529-40F7-8879-6A02409F4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866775"/>
            <a:ext cx="46656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 descr="Alarmhantering">
            <a:extLst>
              <a:ext uri="{FF2B5EF4-FFF2-40B4-BE49-F238E27FC236}">
                <a16:creationId xmlns:a16="http://schemas.microsoft.com/office/drawing/2014/main" id="{EB0C4C7C-D32E-44FD-9317-FAAFC0622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9663" y="876300"/>
            <a:ext cx="4478337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8" name="Text Box 4">
            <a:extLst>
              <a:ext uri="{FF2B5EF4-FFF2-40B4-BE49-F238E27FC236}">
                <a16:creationId xmlns:a16="http://schemas.microsoft.com/office/drawing/2014/main" id="{D5B99A10-4844-4FBE-A7D6-21E161EFC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0" y="158750"/>
            <a:ext cx="7458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sv-SE" sz="32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A Common Situational Picture…….</a:t>
            </a:r>
            <a:endParaRPr lang="en-US" sz="32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200709" name="Picture 5">
            <a:extLst>
              <a:ext uri="{FF2B5EF4-FFF2-40B4-BE49-F238E27FC236}">
                <a16:creationId xmlns:a16="http://schemas.microsoft.com/office/drawing/2014/main" id="{063E03AD-A580-46E5-82EF-0E26CC8DE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3950" y="2336800"/>
            <a:ext cx="4795838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0710" name="Text Box 6">
            <a:extLst>
              <a:ext uri="{FF2B5EF4-FFF2-40B4-BE49-F238E27FC236}">
                <a16:creationId xmlns:a16="http://schemas.microsoft.com/office/drawing/2014/main" id="{FEA13D98-99AE-47FF-A91A-483C533CB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6513" y="1474788"/>
            <a:ext cx="4757737" cy="885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sv-SE" sz="2600">
                <a:latin typeface="Arial" charset="0"/>
                <a:cs typeface="Arial" charset="0"/>
              </a:rPr>
              <a:t>…</a:t>
            </a:r>
            <a:r>
              <a:rPr lang="sv-SE" sz="26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not only in the Command center…..</a:t>
            </a:r>
            <a:endParaRPr lang="en-US" sz="2600" b="1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>
            <a:extLst>
              <a:ext uri="{FF2B5EF4-FFF2-40B4-BE49-F238E27FC236}">
                <a16:creationId xmlns:a16="http://schemas.microsoft.com/office/drawing/2014/main" id="{DF31CD9D-4771-41CC-9011-1B87BC1EB6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…..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but also for the personnel who has to act on the tasks!</a:t>
            </a:r>
          </a:p>
        </p:txBody>
      </p:sp>
      <p:pic>
        <p:nvPicPr>
          <p:cNvPr id="61443" name="Picture 6" descr="Oval_bil">
            <a:extLst>
              <a:ext uri="{FF2B5EF4-FFF2-40B4-BE49-F238E27FC236}">
                <a16:creationId xmlns:a16="http://schemas.microsoft.com/office/drawing/2014/main" id="{A96DC0E7-7EAD-4F9E-BDD7-BD3516EA56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20913" y="1452563"/>
            <a:ext cx="4184650" cy="2389187"/>
          </a:xfrm>
        </p:spPr>
      </p:pic>
      <p:pic>
        <p:nvPicPr>
          <p:cNvPr id="61444" name="Picture 3">
            <a:extLst>
              <a:ext uri="{FF2B5EF4-FFF2-40B4-BE49-F238E27FC236}">
                <a16:creationId xmlns:a16="http://schemas.microsoft.com/office/drawing/2014/main" id="{A2DB7568-4B94-4FED-BB68-FFBDB6CB0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75" y="3841750"/>
            <a:ext cx="29813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4" descr="Rondering72dpiRGB">
            <a:extLst>
              <a:ext uri="{FF2B5EF4-FFF2-40B4-BE49-F238E27FC236}">
                <a16:creationId xmlns:a16="http://schemas.microsoft.com/office/drawing/2014/main" id="{259069AB-E435-469D-B568-D06A8B8CB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1676400"/>
            <a:ext cx="2744788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5">
            <a:extLst>
              <a:ext uri="{FF2B5EF4-FFF2-40B4-BE49-F238E27FC236}">
                <a16:creationId xmlns:a16="http://schemas.microsoft.com/office/drawing/2014/main" id="{9E5A40A0-E0DD-4227-8E1D-817D6698C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2800" y="3886200"/>
            <a:ext cx="1444625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">
            <a:extLst>
              <a:ext uri="{FF2B5EF4-FFF2-40B4-BE49-F238E27FC236}">
                <a16:creationId xmlns:a16="http://schemas.microsoft.com/office/drawing/2014/main" id="{058893E0-F411-4AAB-AB38-A5703A2F8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3" y="0"/>
            <a:ext cx="10950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5BCA2865-3C48-473C-9E90-A9E99A53B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/>
              <a:t>Option 1 Eldoraigne Central East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27C7113A-3FFE-4427-9EC5-939B019942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57338"/>
            <a:ext cx="10515600" cy="4619625"/>
          </a:xfrm>
        </p:spPr>
        <p:txBody>
          <a:bodyPr/>
          <a:lstStyle/>
          <a:p>
            <a:r>
              <a:rPr lang="en-ZA" altLang="en-US" dirty="0"/>
              <a:t>228 Houses, 70% = 160</a:t>
            </a:r>
          </a:p>
          <a:p>
            <a:r>
              <a:rPr lang="en-ZA" altLang="en-US" dirty="0"/>
              <a:t>2 x 24 Hour manned (Frederik (north) &amp; Marinus (west)</a:t>
            </a:r>
          </a:p>
          <a:p>
            <a:r>
              <a:rPr lang="en-ZA" altLang="en-US" dirty="0"/>
              <a:t>7 x Sliding service gates</a:t>
            </a:r>
          </a:p>
          <a:p>
            <a:r>
              <a:rPr lang="en-ZA" altLang="en-US" dirty="0"/>
              <a:t>1 x Pedestrian entrance Frederik (south)</a:t>
            </a:r>
          </a:p>
          <a:p>
            <a:r>
              <a:rPr lang="en-ZA" altLang="en-US" dirty="0"/>
              <a:t>1150 m palisade fencing along </a:t>
            </a:r>
            <a:r>
              <a:rPr lang="en-ZA" altLang="en-US" dirty="0" err="1"/>
              <a:t>Ruimte</a:t>
            </a:r>
            <a:r>
              <a:rPr lang="en-ZA" altLang="en-US" dirty="0"/>
              <a:t> </a:t>
            </a:r>
            <a:r>
              <a:rPr lang="en-ZA" altLang="en-US" dirty="0" err="1"/>
              <a:t>Weg</a:t>
            </a:r>
            <a:endParaRPr lang="en-ZA" altLang="en-US" dirty="0"/>
          </a:p>
          <a:p>
            <a:r>
              <a:rPr lang="en-ZA" altLang="en-US" dirty="0"/>
              <a:t>No dedicated vehicle</a:t>
            </a:r>
          </a:p>
          <a:p>
            <a:r>
              <a:rPr lang="en-ZA" altLang="en-US" dirty="0"/>
              <a:t>Dep 1 (application) = 	R 3065</a:t>
            </a:r>
          </a:p>
          <a:p>
            <a:r>
              <a:rPr lang="en-ZA" altLang="en-US" dirty="0"/>
              <a:t>Dep 2 (construction) = 	R 26 109</a:t>
            </a:r>
          </a:p>
          <a:p>
            <a:r>
              <a:rPr lang="en-ZA" altLang="en-US" dirty="0"/>
              <a:t>Monthly levy = 		R 1052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1">
            <a:extLst>
              <a:ext uri="{FF2B5EF4-FFF2-40B4-BE49-F238E27FC236}">
                <a16:creationId xmlns:a16="http://schemas.microsoft.com/office/drawing/2014/main" id="{24FE015E-F454-473D-A35D-07FF7FD9A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3" y="0"/>
            <a:ext cx="10950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992E8133-8F42-4B69-ABA9-51C3716D53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03288"/>
          </a:xfrm>
        </p:spPr>
        <p:txBody>
          <a:bodyPr/>
          <a:lstStyle/>
          <a:p>
            <a:r>
              <a:rPr lang="en-ZA" altLang="en-US"/>
              <a:t>Option 1 Eldoraigne Central (North)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6D2239EB-A85B-4136-99A6-F595A29799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0863" y="1557338"/>
            <a:ext cx="10802937" cy="4619625"/>
          </a:xfrm>
        </p:spPr>
        <p:txBody>
          <a:bodyPr/>
          <a:lstStyle/>
          <a:p>
            <a:r>
              <a:rPr lang="en-ZA" altLang="en-US" dirty="0"/>
              <a:t>359 Houses, 70% = 251</a:t>
            </a:r>
          </a:p>
          <a:p>
            <a:r>
              <a:rPr lang="en-ZA" altLang="en-US" dirty="0"/>
              <a:t>3 x 24 Hour manned entrances (Frederik (north) &amp; Mulders Mile </a:t>
            </a:r>
            <a:r>
              <a:rPr lang="en-ZA" altLang="en-US" dirty="0" err="1"/>
              <a:t>n&amp;s</a:t>
            </a:r>
            <a:r>
              <a:rPr lang="en-ZA" altLang="en-US" dirty="0"/>
              <a:t>) </a:t>
            </a:r>
          </a:p>
          <a:p>
            <a:r>
              <a:rPr lang="en-ZA" altLang="en-US" dirty="0"/>
              <a:t>2 x 12 Hour manned entrances (Wynne (north) and Ireland (south)</a:t>
            </a:r>
          </a:p>
          <a:p>
            <a:r>
              <a:rPr lang="en-ZA" altLang="en-US" dirty="0"/>
              <a:t>1 x Pedestrian entrance Frederik (south)</a:t>
            </a:r>
          </a:p>
          <a:p>
            <a:r>
              <a:rPr lang="en-ZA" altLang="en-US" dirty="0"/>
              <a:t>1150 m palisade fencing along </a:t>
            </a:r>
            <a:r>
              <a:rPr lang="en-ZA" altLang="en-US" dirty="0" err="1"/>
              <a:t>Ruimte</a:t>
            </a:r>
            <a:r>
              <a:rPr lang="en-ZA" altLang="en-US" dirty="0"/>
              <a:t> </a:t>
            </a:r>
            <a:r>
              <a:rPr lang="en-ZA" altLang="en-US" dirty="0" err="1"/>
              <a:t>Weg</a:t>
            </a:r>
            <a:endParaRPr lang="en-ZA" altLang="en-US" dirty="0"/>
          </a:p>
          <a:p>
            <a:r>
              <a:rPr lang="en-ZA" altLang="en-US" dirty="0"/>
              <a:t>No dedicated vehicle</a:t>
            </a:r>
          </a:p>
          <a:p>
            <a:r>
              <a:rPr lang="en-ZA" altLang="en-US" dirty="0"/>
              <a:t>Dep 1 (application) = 	R 1779</a:t>
            </a:r>
          </a:p>
          <a:p>
            <a:r>
              <a:rPr lang="en-ZA" altLang="en-US" dirty="0"/>
              <a:t>Dep 2 (construction) = 	R 15 386</a:t>
            </a:r>
          </a:p>
          <a:p>
            <a:r>
              <a:rPr lang="en-ZA" altLang="en-US" dirty="0"/>
              <a:t>Monthly levy =		R 924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>
            <a:extLst>
              <a:ext uri="{FF2B5EF4-FFF2-40B4-BE49-F238E27FC236}">
                <a16:creationId xmlns:a16="http://schemas.microsoft.com/office/drawing/2014/main" id="{2E1F2456-DFEB-4807-9EF2-CDBA7F2FD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713" y="0"/>
            <a:ext cx="10950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2EA3190E-5B02-440F-87F5-85C8E460C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03288"/>
          </a:xfrm>
        </p:spPr>
        <p:txBody>
          <a:bodyPr/>
          <a:lstStyle/>
          <a:p>
            <a:r>
              <a:rPr lang="en-ZA" altLang="en-US"/>
              <a:t>Option 1 Eldoraigne Central (Together)</a:t>
            </a: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4F738CFF-0C10-47F2-BF29-D133CCE51D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0863" y="1557338"/>
            <a:ext cx="10802937" cy="4619625"/>
          </a:xfrm>
        </p:spPr>
        <p:txBody>
          <a:bodyPr/>
          <a:lstStyle/>
          <a:p>
            <a:r>
              <a:rPr lang="en-ZA" altLang="en-US" dirty="0"/>
              <a:t>1029 Houses, 496 Townhouses (124) = 1153 payers, 70% = 807</a:t>
            </a:r>
          </a:p>
          <a:p>
            <a:r>
              <a:rPr lang="en-ZA" altLang="en-US" dirty="0"/>
              <a:t>7 x 24 Hour manned entrances </a:t>
            </a:r>
          </a:p>
          <a:p>
            <a:r>
              <a:rPr lang="en-ZA" altLang="en-US" dirty="0"/>
              <a:t>3 x 12 Hour manned entrances</a:t>
            </a:r>
          </a:p>
          <a:p>
            <a:r>
              <a:rPr lang="en-ZA" altLang="en-US" dirty="0"/>
              <a:t>1 x Pedestrian entrance Frederik (south)</a:t>
            </a:r>
          </a:p>
          <a:p>
            <a:r>
              <a:rPr lang="en-ZA" altLang="en-US" dirty="0"/>
              <a:t>2000 m palisade fencing along </a:t>
            </a:r>
            <a:r>
              <a:rPr lang="en-ZA" altLang="en-US" dirty="0" err="1"/>
              <a:t>Ruimte</a:t>
            </a:r>
            <a:r>
              <a:rPr lang="en-ZA" altLang="en-US" dirty="0"/>
              <a:t> </a:t>
            </a:r>
            <a:r>
              <a:rPr lang="en-ZA" altLang="en-US" dirty="0" err="1"/>
              <a:t>Weg</a:t>
            </a:r>
            <a:endParaRPr lang="en-ZA" altLang="en-US" dirty="0"/>
          </a:p>
          <a:p>
            <a:r>
              <a:rPr lang="en-ZA" altLang="en-US" dirty="0"/>
              <a:t>Two dedicated vehicles</a:t>
            </a:r>
          </a:p>
          <a:p>
            <a:r>
              <a:rPr lang="en-ZA" altLang="en-US" dirty="0"/>
              <a:t>Dep 1 (application) = 	R 1243 		(R311)</a:t>
            </a:r>
          </a:p>
          <a:p>
            <a:r>
              <a:rPr lang="en-ZA" altLang="en-US" dirty="0"/>
              <a:t>Dep 2 (construction) =	R 10 101 		(R2 525)</a:t>
            </a:r>
          </a:p>
          <a:p>
            <a:r>
              <a:rPr lang="en-ZA" altLang="en-US" dirty="0"/>
              <a:t>Monthly levy = 		R 761 			(R190)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5724B3D6-D7A1-4C37-AB6D-5CEDA19C42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RESULTS</a:t>
            </a:r>
          </a:p>
        </p:txBody>
      </p:sp>
      <p:graphicFrame>
        <p:nvGraphicFramePr>
          <p:cNvPr id="68611" name="Object 2">
            <a:extLst>
              <a:ext uri="{FF2B5EF4-FFF2-40B4-BE49-F238E27FC236}">
                <a16:creationId xmlns:a16="http://schemas.microsoft.com/office/drawing/2014/main" id="{D78C8B5E-284C-4BEE-B01F-268EDE6FD8A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630488" y="1825625"/>
          <a:ext cx="693102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hart" r:id="rId4" imgW="9286872" imgH="5829458" progId="Excel.Chart.8">
                  <p:embed/>
                </p:oleObj>
              </mc:Choice>
              <mc:Fallback>
                <p:oleObj name="Chart" r:id="rId4" imgW="9286872" imgH="5829458" progId="Excel.Chart.8">
                  <p:embed/>
                  <p:pic>
                    <p:nvPicPr>
                      <p:cNvPr id="68611" name="Object 2">
                        <a:extLst>
                          <a:ext uri="{FF2B5EF4-FFF2-40B4-BE49-F238E27FC236}">
                            <a16:creationId xmlns:a16="http://schemas.microsoft.com/office/drawing/2014/main" id="{D78C8B5E-284C-4BEE-B01F-268EDE6FD8A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0488" y="1825625"/>
                        <a:ext cx="6931025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B4A212F3-8CA6-49C6-B1CF-0B7B6B9590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25487"/>
          </a:xfrm>
        </p:spPr>
        <p:txBody>
          <a:bodyPr/>
          <a:lstStyle/>
          <a:p>
            <a:pPr eaLnBrk="1" hangingPunct="1"/>
            <a:r>
              <a:rPr lang="en-US" altLang="en-US"/>
              <a:t>Benefits of Closure</a:t>
            </a:r>
          </a:p>
        </p:txBody>
      </p:sp>
      <p:sp>
        <p:nvSpPr>
          <p:cNvPr id="70659" name="Content Placeholder 2">
            <a:extLst>
              <a:ext uri="{FF2B5EF4-FFF2-40B4-BE49-F238E27FC236}">
                <a16:creationId xmlns:a16="http://schemas.microsoft.com/office/drawing/2014/main" id="{13A747EE-ADA5-4299-B279-A8687D073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000125"/>
            <a:ext cx="8229600" cy="5126038"/>
          </a:xfrm>
        </p:spPr>
        <p:txBody>
          <a:bodyPr/>
          <a:lstStyle/>
          <a:p>
            <a:pPr eaLnBrk="1" hangingPunct="1"/>
            <a:r>
              <a:rPr lang="en-US" altLang="en-US"/>
              <a:t>Safe environment for young &amp; old</a:t>
            </a:r>
          </a:p>
          <a:p>
            <a:pPr eaLnBrk="1" hangingPunct="1"/>
            <a:r>
              <a:rPr lang="en-US" altLang="en-US"/>
              <a:t>Manageable safety environment</a:t>
            </a:r>
          </a:p>
          <a:p>
            <a:pPr eaLnBrk="1" hangingPunct="1"/>
            <a:r>
              <a:rPr lang="en-US" altLang="en-US"/>
              <a:t>Improved living conditions</a:t>
            </a:r>
          </a:p>
          <a:p>
            <a:pPr eaLnBrk="1" hangingPunct="1"/>
            <a:r>
              <a:rPr lang="en-US" altLang="en-US"/>
              <a:t>Easier to sell and rent – 10%+ investment</a:t>
            </a:r>
          </a:p>
          <a:p>
            <a:pPr eaLnBrk="1" hangingPunct="1"/>
            <a:r>
              <a:rPr lang="en-US" altLang="en-US"/>
              <a:t>R10 000 investment = at least R100 000-00 increase/growth on property value!!</a:t>
            </a:r>
          </a:p>
          <a:p>
            <a:pPr eaLnBrk="1" hangingPunct="1"/>
            <a:r>
              <a:rPr lang="en-US" altLang="en-US"/>
              <a:t>Reduced short term insurance premium</a:t>
            </a:r>
          </a:p>
          <a:p>
            <a:pPr eaLnBrk="1" hangingPunct="1"/>
            <a:r>
              <a:rPr lang="en-US" altLang="en-US"/>
              <a:t>Collective bargaining for cheaper armed reaction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CE22654A-105D-440B-A9CC-9EED32266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6775" y="333375"/>
            <a:ext cx="10515600" cy="542925"/>
          </a:xfrm>
        </p:spPr>
        <p:txBody>
          <a:bodyPr/>
          <a:lstStyle/>
          <a:p>
            <a:r>
              <a:rPr lang="en-ZA" altLang="en-US" sz="2800" b="1"/>
              <a:t>Private Property – 10 most in demand suburbs in Pretoria – 11 Aug 2018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B1051E4-2D04-49DA-9576-D8A7466EED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268413"/>
          <a:ext cx="10515601" cy="5446710"/>
        </p:xfrm>
        <a:graphic>
          <a:graphicData uri="http://schemas.openxmlformats.org/drawingml/2006/table">
            <a:tbl>
              <a:tblPr/>
              <a:tblGrid>
                <a:gridCol w="2593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9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7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7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76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5680">
                <a:tc>
                  <a:txBody>
                    <a:bodyPr/>
                    <a:lstStyle/>
                    <a:p>
                      <a:pPr algn="l"/>
                      <a:r>
                        <a:rPr lang="en-ZA" sz="2000" b="1" dirty="0">
                          <a:solidFill>
                            <a:srgbClr val="333333"/>
                          </a:solidFill>
                          <a:effectLst/>
                        </a:rPr>
                        <a:t>Suburb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>
                          <a:solidFill>
                            <a:srgbClr val="333333"/>
                          </a:solidFill>
                          <a:effectLst/>
                        </a:rPr>
                        <a:t>Median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>
                          <a:solidFill>
                            <a:srgbClr val="333333"/>
                          </a:solidFill>
                          <a:effectLst/>
                        </a:rPr>
                        <a:t>House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>
                          <a:solidFill>
                            <a:srgbClr val="333333"/>
                          </a:solidFill>
                          <a:effectLst/>
                        </a:rPr>
                        <a:t>Flat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1" dirty="0">
                          <a:solidFill>
                            <a:srgbClr val="333333"/>
                          </a:solidFill>
                          <a:effectLst/>
                        </a:rPr>
                        <a:t>Complex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 dirty="0"/>
                        <a:t>Waverly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R1 995 000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R2 200 000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R655 000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R1 750 000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Erasmuskloof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R1 950 000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R2 500 000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R695 000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R1 395 000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Queenswood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R1 350 000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R1 850 000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R699 000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R907 500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Garsfontein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R1 650 000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R1 895 000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R1 080 000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R1 190 000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 dirty="0"/>
                        <a:t>Lynnwood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R2 897 000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b="0" dirty="0">
                          <a:effectLst/>
                        </a:rPr>
                        <a:t>R3 700 000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R1 300 000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R1 950 000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Rietvalleirand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R2 133 553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R2 531 923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R958 750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R1 295 000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Elardus Park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R1 490 000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R1 835 000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R850 000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R1 099 000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Menlo Park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R2 550 000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R2 850 000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R1 720 000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R2 300 000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Moreleta Park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R1 795 000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R2 380 000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R750 000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R1 290 000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7103">
                <a:tc>
                  <a:txBody>
                    <a:bodyPr/>
                    <a:lstStyle/>
                    <a:p>
                      <a:r>
                        <a:rPr lang="en-ZA" sz="2000"/>
                        <a:t>Faerie Glen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R1 985 000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R2 475 000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>
                          <a:effectLst/>
                        </a:rPr>
                        <a:t>R860 000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2000" dirty="0">
                          <a:effectLst/>
                        </a:rPr>
                        <a:t>R1 390 000</a:t>
                      </a:r>
                    </a:p>
                  </a:txBody>
                  <a:tcPr marL="35434" marR="35434" marT="35435" marB="3543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83D7EFD6-E03E-4C2C-8F9D-21144ABF63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Optional Extra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2B8C8493-9102-42C3-8987-C99CB2C5C9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Full alarm monitoring and armed reaction @ reduced rate per month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Streetsure short term insurance saving of up to 25% on monthly premiums – Phone Sapcor at 012 9988295 for quote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41788023-EC53-4D29-BC37-91C007365F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8229600" cy="792163"/>
          </a:xfrm>
        </p:spPr>
        <p:txBody>
          <a:bodyPr/>
          <a:lstStyle/>
          <a:p>
            <a:pPr eaLnBrk="1" hangingPunct="1"/>
            <a:r>
              <a:rPr lang="en-ZA" altLang="en-US"/>
              <a:t>Requirements by Council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74112-45EC-4D14-A418-B91681C84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388" y="1268413"/>
            <a:ext cx="8785225" cy="532923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67% (70%) Support by owners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Traffic Impact Study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Formal Application compiled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Application Fee paid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All departments to approve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SLDT give principal approval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40 days advertising for objections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58 requirements – way leave approval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ZA" sz="4000" dirty="0"/>
              <a:t>2 years re-application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D3D2FA5D-5C5F-4562-A307-E7805089B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260350"/>
            <a:ext cx="8229600" cy="792163"/>
          </a:xfrm>
        </p:spPr>
        <p:txBody>
          <a:bodyPr/>
          <a:lstStyle/>
          <a:p>
            <a:pPr eaLnBrk="1" hangingPunct="1"/>
            <a:r>
              <a:rPr lang="en-ZA" altLang="en-US"/>
              <a:t>Projected Time Frame</a:t>
            </a:r>
          </a:p>
        </p:txBody>
      </p:sp>
      <p:sp>
        <p:nvSpPr>
          <p:cNvPr id="74755" name="Content Placeholder 2">
            <a:extLst>
              <a:ext uri="{FF2B5EF4-FFF2-40B4-BE49-F238E27FC236}">
                <a16:creationId xmlns:a16="http://schemas.microsoft.com/office/drawing/2014/main" id="{60D00F77-11BE-42BA-AB7A-9F258652BD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388" y="1268413"/>
            <a:ext cx="8785225" cy="5329237"/>
          </a:xfrm>
        </p:spPr>
        <p:txBody>
          <a:bodyPr/>
          <a:lstStyle/>
          <a:p>
            <a:pPr eaLnBrk="1" hangingPunct="1"/>
            <a:r>
              <a:rPr lang="en-ZA" altLang="en-US" sz="4000"/>
              <a:t>P1: Get 70% support and money for application –  Jan - May 2020</a:t>
            </a:r>
          </a:p>
          <a:p>
            <a:pPr eaLnBrk="1" hangingPunct="1"/>
            <a:r>
              <a:rPr lang="en-ZA" altLang="en-US" sz="4000"/>
              <a:t>P2: Traffic Impact study + Application drawn up –  June, July 2020</a:t>
            </a:r>
          </a:p>
          <a:p>
            <a:pPr eaLnBrk="1" hangingPunct="1"/>
            <a:r>
              <a:rPr lang="en-ZA" altLang="en-US" sz="4000"/>
              <a:t>P3: Permission by Council – March 2021</a:t>
            </a:r>
          </a:p>
          <a:p>
            <a:pPr eaLnBrk="1" hangingPunct="1"/>
            <a:r>
              <a:rPr lang="en-ZA" altLang="en-US" sz="4000"/>
              <a:t>P4: Construction – July, Aug, Sep 2021</a:t>
            </a:r>
          </a:p>
          <a:p>
            <a:pPr eaLnBrk="1" hangingPunct="1"/>
            <a:r>
              <a:rPr lang="en-ZA" altLang="en-US" sz="4000"/>
              <a:t>P5: Operational – 1 Oct 2021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2DDFB470-03DA-4129-A55C-6E6EE6793B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altLang="en-US" sz="4000" dirty="0"/>
              <a:t>WHO?</a:t>
            </a:r>
            <a:endParaRPr lang="en-GB" altLang="en-US" sz="4000" dirty="0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5748052F-9B81-43AE-8EE0-21033ECDDA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125538"/>
            <a:ext cx="8229600" cy="5000625"/>
          </a:xfrm>
        </p:spPr>
        <p:txBody>
          <a:bodyPr/>
          <a:lstStyle/>
          <a:p>
            <a:pPr eaLnBrk="1" hangingPunct="1"/>
            <a:r>
              <a:rPr lang="en-ZA" altLang="en-US"/>
              <a:t> HOA (Sec 21 Company)</a:t>
            </a:r>
          </a:p>
          <a:p>
            <a:pPr lvl="1" eaLnBrk="1" hangingPunct="1"/>
            <a:r>
              <a:rPr lang="en-ZA" altLang="en-US"/>
              <a:t>Contracting</a:t>
            </a:r>
          </a:p>
          <a:p>
            <a:pPr lvl="1" eaLnBrk="1" hangingPunct="1"/>
            <a:r>
              <a:rPr lang="en-ZA" altLang="en-US"/>
              <a:t>Monitoring and Management</a:t>
            </a:r>
          </a:p>
          <a:p>
            <a:pPr lvl="1" eaLnBrk="1" hangingPunct="1"/>
            <a:r>
              <a:rPr lang="en-ZA" altLang="en-US"/>
              <a:t>Own Bank Account</a:t>
            </a:r>
          </a:p>
          <a:p>
            <a:pPr lvl="1" eaLnBrk="1" hangingPunct="1"/>
            <a:r>
              <a:rPr lang="en-ZA" altLang="en-US"/>
              <a:t>Annual Meeting, Audit, Budget</a:t>
            </a:r>
          </a:p>
          <a:p>
            <a:pPr eaLnBrk="1" hangingPunct="1"/>
            <a:r>
              <a:rPr lang="en-ZA" altLang="en-US"/>
              <a:t>Streetsafe (Pty Ltd)</a:t>
            </a:r>
          </a:p>
          <a:p>
            <a:pPr lvl="1" eaLnBrk="1" hangingPunct="1"/>
            <a:r>
              <a:rPr lang="en-ZA" altLang="en-US"/>
              <a:t>Planning, Traffic Impact Study, Application for Closure</a:t>
            </a:r>
          </a:p>
          <a:p>
            <a:pPr lvl="1" eaLnBrk="1" hangingPunct="1"/>
            <a:r>
              <a:rPr lang="en-ZA" altLang="en-US"/>
              <a:t>Project management for Implementation</a:t>
            </a:r>
          </a:p>
          <a:p>
            <a:pPr eaLnBrk="1" hangingPunct="1"/>
            <a:r>
              <a:rPr lang="en-ZA" altLang="en-US"/>
              <a:t>Paxton Cerva (Pty Ltd)</a:t>
            </a:r>
            <a:endParaRPr lang="en-ZA" altLang="en-US" sz="2400"/>
          </a:p>
          <a:p>
            <a:pPr lvl="1" eaLnBrk="1" hangingPunct="1"/>
            <a:r>
              <a:rPr lang="en-ZA" altLang="en-US"/>
              <a:t>Administration</a:t>
            </a:r>
          </a:p>
          <a:p>
            <a:pPr lvl="1" eaLnBrk="1" hangingPunct="1"/>
            <a:r>
              <a:rPr lang="en-ZA" altLang="en-US"/>
              <a:t>Levy Collection and Bookkeeping</a:t>
            </a:r>
          </a:p>
          <a:p>
            <a:pPr eaLnBrk="1" hangingPunct="1"/>
            <a:endParaRPr lang="en-GB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7A8FF87A-AEE0-4D1E-9253-BEACF9C016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/>
              <a:t>CONTACT US</a:t>
            </a:r>
            <a:endParaRPr lang="en-GB" altLang="en-US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DC839AA0-42BA-45B3-9C2B-329C41FFF4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362950" cy="4525963"/>
          </a:xfrm>
        </p:spPr>
        <p:txBody>
          <a:bodyPr/>
          <a:lstStyle/>
          <a:p>
            <a:pPr eaLnBrk="1" hangingPunct="1"/>
            <a:r>
              <a:rPr lang="en-ZA" altLang="en-US" sz="4000"/>
              <a:t>Paxton Cerva</a:t>
            </a:r>
          </a:p>
          <a:p>
            <a:pPr lvl="1" eaLnBrk="1" hangingPunct="1"/>
            <a:r>
              <a:rPr lang="en-ZA" altLang="en-US" sz="3600"/>
              <a:t>property@pcps.co.za</a:t>
            </a:r>
          </a:p>
          <a:p>
            <a:pPr lvl="1" eaLnBrk="1" hangingPunct="1"/>
            <a:r>
              <a:rPr lang="en-ZA" altLang="en-US" sz="3600"/>
              <a:t>012 365 3320</a:t>
            </a:r>
          </a:p>
          <a:p>
            <a:pPr eaLnBrk="1" hangingPunct="1"/>
            <a:r>
              <a:rPr lang="en-ZA" altLang="en-US" sz="4000"/>
              <a:t>Streetsafe </a:t>
            </a:r>
          </a:p>
          <a:p>
            <a:pPr lvl="1" eaLnBrk="1" hangingPunct="1"/>
            <a:r>
              <a:rPr lang="en-ZA" altLang="en-US" sz="3600">
                <a:hlinkClick r:id="rId2"/>
              </a:rPr>
              <a:t>jan@streetsafe.co.za</a:t>
            </a:r>
            <a:endParaRPr lang="en-ZA" altLang="en-US" sz="3600"/>
          </a:p>
          <a:p>
            <a:pPr lvl="1" eaLnBrk="1" hangingPunct="1"/>
            <a:r>
              <a:rPr lang="en-ZA" altLang="en-US" sz="3600"/>
              <a:t>082 784 0807</a:t>
            </a:r>
            <a:endParaRPr lang="en-GB" altLang="en-US" sz="36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C4C3F54F-F405-4946-B145-09E4D188F6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STREETSAFE?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464AD4AC-7E7B-4A8C-80EB-AFFE80958A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Proven track record </a:t>
            </a:r>
          </a:p>
          <a:p>
            <a:pPr eaLnBrk="1" hangingPunct="1"/>
            <a:r>
              <a:rPr lang="en-ZA" altLang="en-US"/>
              <a:t>24/7 </a:t>
            </a:r>
            <a:r>
              <a:rPr lang="en-US" altLang="en-US"/>
              <a:t>control room</a:t>
            </a:r>
          </a:p>
          <a:p>
            <a:pPr eaLnBrk="1" hangingPunct="1"/>
            <a:r>
              <a:rPr lang="en-US" altLang="en-US"/>
              <a:t>Proven to provide security</a:t>
            </a:r>
          </a:p>
          <a:p>
            <a:pPr eaLnBrk="1" hangingPunct="1"/>
            <a:r>
              <a:rPr lang="en-US" altLang="en-US"/>
              <a:t>One stop solution – admin, security, technology</a:t>
            </a:r>
          </a:p>
          <a:p>
            <a:pPr eaLnBrk="1" hangingPunct="1"/>
            <a:r>
              <a:rPr lang="en-US" altLang="en-US"/>
              <a:t>Management company, not security coy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>
            <a:extLst>
              <a:ext uri="{FF2B5EF4-FFF2-40B4-BE49-F238E27FC236}">
                <a16:creationId xmlns:a16="http://schemas.microsoft.com/office/drawing/2014/main" id="{A28798B1-9133-4480-B512-887D83AD0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NEXT?</a:t>
            </a:r>
          </a:p>
        </p:txBody>
      </p:sp>
      <p:sp>
        <p:nvSpPr>
          <p:cNvPr id="78851" name="Content Placeholder 2">
            <a:extLst>
              <a:ext uri="{FF2B5EF4-FFF2-40B4-BE49-F238E27FC236}">
                <a16:creationId xmlns:a16="http://schemas.microsoft.com/office/drawing/2014/main" id="{8892317A-7D9A-4AF4-9C9E-B700B4CF34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Finalize Plan and Street Representatives</a:t>
            </a:r>
          </a:p>
          <a:p>
            <a:pPr eaLnBrk="1" hangingPunct="1"/>
            <a:r>
              <a:rPr lang="en-US" altLang="en-US" sz="3600"/>
              <a:t>Contract Streetsafe &amp; Management Company</a:t>
            </a:r>
          </a:p>
          <a:p>
            <a:pPr eaLnBrk="1" hangingPunct="1"/>
            <a:r>
              <a:rPr lang="en-US" altLang="en-US" sz="3600"/>
              <a:t>Prepare Welcome Packs and Public Meeting</a:t>
            </a:r>
          </a:p>
          <a:p>
            <a:pPr eaLnBrk="1" hangingPunct="1"/>
            <a:r>
              <a:rPr lang="en-US" altLang="en-US" sz="3600"/>
              <a:t>Sign up 70% members</a:t>
            </a:r>
          </a:p>
          <a:p>
            <a:pPr eaLnBrk="1" hangingPunct="1"/>
            <a:r>
              <a:rPr lang="en-US" altLang="en-US" sz="3600"/>
              <a:t>Traffic impact study</a:t>
            </a:r>
          </a:p>
          <a:p>
            <a:pPr eaLnBrk="1" hangingPunct="1"/>
            <a:r>
              <a:rPr lang="en-US" altLang="en-US" sz="3600"/>
              <a:t>Application to Council 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9D12215A-6C5A-4806-9F9F-86EA4947F2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056813" y="6342063"/>
            <a:ext cx="282575" cy="309562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79875" name="Subtitle 2">
            <a:extLst>
              <a:ext uri="{FF2B5EF4-FFF2-40B4-BE49-F238E27FC236}">
                <a16:creationId xmlns:a16="http://schemas.microsoft.com/office/drawing/2014/main" id="{8A0224AF-1CBB-4018-B284-83648C8EA32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148888" y="3502025"/>
            <a:ext cx="190500" cy="1096963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B3D2C-E276-4D17-8C9B-EB75469C1F01}"/>
              </a:ext>
            </a:extLst>
          </p:cNvPr>
          <p:cNvSpPr txBox="1"/>
          <p:nvPr/>
        </p:nvSpPr>
        <p:spPr>
          <a:xfrm>
            <a:off x="911225" y="260350"/>
            <a:ext cx="8539163" cy="5754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ZA" sz="3200" b="1" i="1" dirty="0" err="1">
                <a:latin typeface="Andale Mono" panose="020B0509000000000004" pitchFamily="49" charset="0"/>
              </a:rPr>
              <a:t>Eldoraigne</a:t>
            </a:r>
            <a:r>
              <a:rPr lang="en-ZA" sz="3200" b="1" i="1" dirty="0">
                <a:latin typeface="Andale Mono" panose="020B0509000000000004" pitchFamily="49" charset="0"/>
              </a:rPr>
              <a:t> -Street Closure Meeting</a:t>
            </a:r>
          </a:p>
          <a:p>
            <a:pPr>
              <a:defRPr/>
            </a:pPr>
            <a:endParaRPr lang="en-ZA" dirty="0"/>
          </a:p>
          <a:p>
            <a:pPr>
              <a:defRPr/>
            </a:pPr>
            <a:r>
              <a:rPr lang="en-ZA" sz="2400" dirty="0"/>
              <a:t>11 December 2019</a:t>
            </a:r>
          </a:p>
          <a:p>
            <a:pPr>
              <a:defRPr/>
            </a:pPr>
            <a:endParaRPr lang="en-ZA" sz="24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Welcome – </a:t>
            </a:r>
            <a:r>
              <a:rPr lang="en-ZA" sz="2400" dirty="0" err="1"/>
              <a:t>Adriaan</a:t>
            </a:r>
            <a:r>
              <a:rPr lang="en-ZA" sz="2400" dirty="0"/>
              <a:t> Goosen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Jan Malan - Streetsafe-Security Solution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Do you want us to test support for proposal in </a:t>
            </a:r>
            <a:r>
              <a:rPr lang="en-ZA" sz="2400" dirty="0" err="1"/>
              <a:t>Eldoraigne</a:t>
            </a:r>
            <a:r>
              <a:rPr lang="en-ZA" sz="2400" dirty="0"/>
              <a:t>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Questions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Nominations and Election of Committee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Administration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ZA" sz="2400" dirty="0"/>
              <a:t>Closure – </a:t>
            </a:r>
            <a:r>
              <a:rPr lang="en-ZA" sz="2400" dirty="0" err="1"/>
              <a:t>Adriaan</a:t>
            </a:r>
            <a:r>
              <a:rPr lang="en-ZA" sz="2400" dirty="0"/>
              <a:t> Goosen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7850</TotalTime>
  <Words>1392</Words>
  <Application>Microsoft Office PowerPoint</Application>
  <PresentationFormat>Widescreen</PresentationFormat>
  <Paragraphs>348</Paragraphs>
  <Slides>68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7" baseType="lpstr">
      <vt:lpstr>Andale Mono</vt:lpstr>
      <vt:lpstr>Arial</vt:lpstr>
      <vt:lpstr>Calibri</vt:lpstr>
      <vt:lpstr>Calibri Light</vt:lpstr>
      <vt:lpstr>Century Gothic</vt:lpstr>
      <vt:lpstr>Helvetica Neue Light</vt:lpstr>
      <vt:lpstr>Wingdings</vt:lpstr>
      <vt:lpstr>Office Theme</vt:lpstr>
      <vt:lpstr>Chart</vt:lpstr>
      <vt:lpstr>PowerPoint Presentation</vt:lpstr>
      <vt:lpstr>PowerPoint Presentation</vt:lpstr>
      <vt:lpstr>Team</vt:lpstr>
      <vt:lpstr>Systems to Effectively Safeguard   Eldoraigne Central  </vt:lpstr>
      <vt:lpstr>WHO IS STREETSAFE?</vt:lpstr>
      <vt:lpstr>Crime Situation in RSA – 2017-18</vt:lpstr>
      <vt:lpstr>Crime in SAPS Wierdabrug Apr 18-Mar 19 Source: www.saps.gov.za</vt:lpstr>
      <vt:lpstr>Robberies at Residential Premises</vt:lpstr>
      <vt:lpstr>Carjacking</vt:lpstr>
      <vt:lpstr>Types of crime experienced in our Neighbourhoods</vt:lpstr>
      <vt:lpstr>YOUR CONTRIBUTION:</vt:lpstr>
      <vt:lpstr>RESULTS</vt:lpstr>
      <vt:lpstr>Proof of Effectiveness</vt:lpstr>
      <vt:lpstr>EFFECTIVE LOCAL SECURITY How will we achieve this?</vt:lpstr>
      <vt:lpstr>STREETSAFE SYSTEMS</vt:lpstr>
      <vt:lpstr>NEW ENTRANCE SOLUTION</vt:lpstr>
      <vt:lpstr>ENTRANCE SOLUTION (2)</vt:lpstr>
      <vt:lpstr>Camera Controlled Enter &amp; Exit</vt:lpstr>
      <vt:lpstr>PowerPoint Presentation</vt:lpstr>
      <vt:lpstr>PowerPoint Presentation</vt:lpstr>
      <vt:lpstr>PowerPoint Presentation</vt:lpstr>
      <vt:lpstr>PowerPoint Presentation</vt:lpstr>
      <vt:lpstr>CAMERAS AS AN OPTION</vt:lpstr>
      <vt:lpstr>PowerPoint Presentation</vt:lpstr>
      <vt:lpstr>PowerPoint Presentation</vt:lpstr>
      <vt:lpstr>Shere with School &amp; Church</vt:lpstr>
      <vt:lpstr>24/7 Guarded Entrances</vt:lpstr>
      <vt:lpstr>ENTRANCE GUARDS</vt:lpstr>
      <vt:lpstr>Single Lane Sliding with Remotes or Cell Phone operated</vt:lpstr>
      <vt:lpstr>PowerPoint Presentation</vt:lpstr>
      <vt:lpstr>Gate Details with Chevrons</vt:lpstr>
      <vt:lpstr>Lockdown with light at night</vt:lpstr>
      <vt:lpstr>Pedestrian Gates with tags</vt:lpstr>
      <vt:lpstr>PowerPoint Presentation</vt:lpstr>
      <vt:lpstr>Proper Markings</vt:lpstr>
      <vt:lpstr>PowerPoint Presentation</vt:lpstr>
      <vt:lpstr>Road Signs</vt:lpstr>
      <vt:lpstr>Proper Road Markings &amp; Signage</vt:lpstr>
      <vt:lpstr>Emergency Numbers</vt:lpstr>
      <vt:lpstr>Disclaimers</vt:lpstr>
      <vt:lpstr>Proper Lighting</vt:lpstr>
      <vt:lpstr>Adequate Guards</vt:lpstr>
      <vt:lpstr>Dedicated Patrol Vehicles</vt:lpstr>
      <vt:lpstr>Radio Communication</vt:lpstr>
      <vt:lpstr>Member Boards</vt:lpstr>
      <vt:lpstr>24/7 Control Centre Monitoring</vt:lpstr>
      <vt:lpstr>EXTERNAL SUPERVISION</vt:lpstr>
      <vt:lpstr>PowerPoint Presentation</vt:lpstr>
      <vt:lpstr>SAPS Support</vt:lpstr>
      <vt:lpstr>PowerPoint Presentation</vt:lpstr>
      <vt:lpstr>…..but also for the personnel who has to act on the tasks!</vt:lpstr>
      <vt:lpstr>PowerPoint Presentation</vt:lpstr>
      <vt:lpstr>Option 1 Eldoraigne Central East</vt:lpstr>
      <vt:lpstr>PowerPoint Presentation</vt:lpstr>
      <vt:lpstr>Option 1 Eldoraigne Central (North)</vt:lpstr>
      <vt:lpstr>PowerPoint Presentation</vt:lpstr>
      <vt:lpstr>Option 1 Eldoraigne Central (Together)</vt:lpstr>
      <vt:lpstr>RESULTS</vt:lpstr>
      <vt:lpstr>Benefits of Closure</vt:lpstr>
      <vt:lpstr>Private Property – 10 most in demand suburbs in Pretoria – 11 Aug 2018</vt:lpstr>
      <vt:lpstr>Optional Extra</vt:lpstr>
      <vt:lpstr>Requirements by Council</vt:lpstr>
      <vt:lpstr>Projected Time Frame</vt:lpstr>
      <vt:lpstr>WHO?</vt:lpstr>
      <vt:lpstr>CONTACT US</vt:lpstr>
      <vt:lpstr>WHY STREETSAFE?</vt:lpstr>
      <vt:lpstr>WHAT NEXT?</vt:lpstr>
      <vt:lpstr>PowerPoint Presentation</vt:lpstr>
    </vt:vector>
  </TitlesOfParts>
  <Company>SAPS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SAPS</dc:creator>
  <cp:lastModifiedBy>Adriaan Goosen [HQP]</cp:lastModifiedBy>
  <cp:revision>629</cp:revision>
  <dcterms:created xsi:type="dcterms:W3CDTF">2011-01-04T05:11:25Z</dcterms:created>
  <dcterms:modified xsi:type="dcterms:W3CDTF">2019-12-12T08:03:14Z</dcterms:modified>
</cp:coreProperties>
</file>