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9" r:id="rId6"/>
    <p:sldId id="270" r:id="rId7"/>
    <p:sldId id="257" r:id="rId8"/>
    <p:sldId id="258" r:id="rId9"/>
    <p:sldId id="268" r:id="rId10"/>
    <p:sldId id="259" r:id="rId11"/>
    <p:sldId id="267" r:id="rId12"/>
    <p:sldId id="273" r:id="rId13"/>
    <p:sldId id="275" r:id="rId14"/>
    <p:sldId id="274" r:id="rId15"/>
    <p:sldId id="260" r:id="rId16"/>
    <p:sldId id="265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1E4"/>
    <a:srgbClr val="B8D3E8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D7F03D-5B6F-4786-A788-CE3DB5013050}" v="41" dt="2019-12-11T11:23:30.754"/>
  </p1510:revLst>
</p1510:revInfo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291" autoAdjust="0"/>
  </p:normalViewPr>
  <p:slideViewPr>
    <p:cSldViewPr snapToGrid="0" showGuides="1">
      <p:cViewPr varScale="1">
        <p:scale>
          <a:sx n="120" d="100"/>
          <a:sy n="120" d="100"/>
        </p:scale>
        <p:origin x="120" y="25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9" d="100"/>
          <a:sy n="99" d="100"/>
        </p:scale>
        <p:origin x="441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9FB0DB-6E14-4D38-930B-E188F6E13C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DB5971-2675-487B-9E88-02DB3F19D0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8B8F3-31C2-4698-B74C-D5D76CFD8ACD}" type="datetimeFigureOut">
              <a:rPr lang="ru-RU" smtClean="0"/>
              <a:t>11.12.2019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F2125-3128-41A1-8437-EB29536F4D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3736B-7E4B-4A53-8310-E0970E67F8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B18F8-B739-4178-8D2D-879F4A27DC2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2907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11.12.2019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230445E-A660-448A-B4DC-782AD0E5DA6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450330 w 8969375"/>
              <a:gd name="connsiteY0" fmla="*/ 3511550 h 6858000"/>
              <a:gd name="connsiteX1" fmla="*/ 8969375 w 8969375"/>
              <a:gd name="connsiteY1" fmla="*/ 3511550 h 6858000"/>
              <a:gd name="connsiteX2" fmla="*/ 8969375 w 8969375"/>
              <a:gd name="connsiteY2" fmla="*/ 6858000 h 6858000"/>
              <a:gd name="connsiteX3" fmla="*/ 5010150 w 8969375"/>
              <a:gd name="connsiteY3" fmla="*/ 6858000 h 6858000"/>
              <a:gd name="connsiteX4" fmla="*/ 1915160 w 8969375"/>
              <a:gd name="connsiteY4" fmla="*/ 3511550 h 6858000"/>
              <a:gd name="connsiteX5" fmla="*/ 3404870 w 8969375"/>
              <a:gd name="connsiteY5" fmla="*/ 3511550 h 6858000"/>
              <a:gd name="connsiteX6" fmla="*/ 1964690 w 8969375"/>
              <a:gd name="connsiteY6" fmla="*/ 6858000 h 6858000"/>
              <a:gd name="connsiteX7" fmla="*/ 474980 w 8969375"/>
              <a:gd name="connsiteY7" fmla="*/ 6858000 h 6858000"/>
              <a:gd name="connsiteX8" fmla="*/ 7961630 w 8969375"/>
              <a:gd name="connsiteY8" fmla="*/ 0 h 6858000"/>
              <a:gd name="connsiteX9" fmla="*/ 8969375 w 8969375"/>
              <a:gd name="connsiteY9" fmla="*/ 0 h 6858000"/>
              <a:gd name="connsiteX10" fmla="*/ 8969375 w 8969375"/>
              <a:gd name="connsiteY10" fmla="*/ 3346450 h 6858000"/>
              <a:gd name="connsiteX11" fmla="*/ 6521450 w 8969375"/>
              <a:gd name="connsiteY11" fmla="*/ 3346450 h 6858000"/>
              <a:gd name="connsiteX12" fmla="*/ 5163820 w 8969375"/>
              <a:gd name="connsiteY12" fmla="*/ 0 h 6858000"/>
              <a:gd name="connsiteX13" fmla="*/ 7726680 w 8969375"/>
              <a:gd name="connsiteY13" fmla="*/ 0 h 6858000"/>
              <a:gd name="connsiteX14" fmla="*/ 4775200 w 8969375"/>
              <a:gd name="connsiteY14" fmla="*/ 6858000 h 6858000"/>
              <a:gd name="connsiteX15" fmla="*/ 2213610 w 8969375"/>
              <a:gd name="connsiteY15" fmla="*/ 6858000 h 6858000"/>
              <a:gd name="connsiteX16" fmla="*/ 3426460 w 8969375"/>
              <a:gd name="connsiteY16" fmla="*/ 0 h 6858000"/>
              <a:gd name="connsiteX17" fmla="*/ 4916170 w 8969375"/>
              <a:gd name="connsiteY17" fmla="*/ 0 h 6858000"/>
              <a:gd name="connsiteX18" fmla="*/ 3475990 w 8969375"/>
              <a:gd name="connsiteY18" fmla="*/ 3346450 h 6858000"/>
              <a:gd name="connsiteX19" fmla="*/ 1986280 w 8969375"/>
              <a:gd name="connsiteY19" fmla="*/ 3346450 h 6858000"/>
              <a:gd name="connsiteX20" fmla="*/ 0 w 8969375"/>
              <a:gd name="connsiteY20" fmla="*/ 0 h 6858000"/>
              <a:gd name="connsiteX21" fmla="*/ 3195320 w 8969375"/>
              <a:gd name="connsiteY21" fmla="*/ 0 h 6858000"/>
              <a:gd name="connsiteX22" fmla="*/ 243840 w 8969375"/>
              <a:gd name="connsiteY22" fmla="*/ 6858000 h 6858000"/>
              <a:gd name="connsiteX23" fmla="*/ 0 w 8969375"/>
              <a:gd name="connsiteY23" fmla="*/ 6858000 h 6858000"/>
              <a:gd name="connsiteX0" fmla="*/ 6604567 w 9123612"/>
              <a:gd name="connsiteY0" fmla="*/ 3511550 h 6858000"/>
              <a:gd name="connsiteX1" fmla="*/ 9123612 w 9123612"/>
              <a:gd name="connsiteY1" fmla="*/ 3511550 h 6858000"/>
              <a:gd name="connsiteX2" fmla="*/ 9123612 w 9123612"/>
              <a:gd name="connsiteY2" fmla="*/ 6858000 h 6858000"/>
              <a:gd name="connsiteX3" fmla="*/ 5164387 w 9123612"/>
              <a:gd name="connsiteY3" fmla="*/ 6858000 h 6858000"/>
              <a:gd name="connsiteX4" fmla="*/ 6604567 w 9123612"/>
              <a:gd name="connsiteY4" fmla="*/ 3511550 h 6858000"/>
              <a:gd name="connsiteX5" fmla="*/ 2069397 w 9123612"/>
              <a:gd name="connsiteY5" fmla="*/ 3511550 h 6858000"/>
              <a:gd name="connsiteX6" fmla="*/ 3559107 w 9123612"/>
              <a:gd name="connsiteY6" fmla="*/ 3511550 h 6858000"/>
              <a:gd name="connsiteX7" fmla="*/ 2118927 w 9123612"/>
              <a:gd name="connsiteY7" fmla="*/ 6858000 h 6858000"/>
              <a:gd name="connsiteX8" fmla="*/ 629217 w 9123612"/>
              <a:gd name="connsiteY8" fmla="*/ 6858000 h 6858000"/>
              <a:gd name="connsiteX9" fmla="*/ 2069397 w 9123612"/>
              <a:gd name="connsiteY9" fmla="*/ 3511550 h 6858000"/>
              <a:gd name="connsiteX10" fmla="*/ 8115867 w 9123612"/>
              <a:gd name="connsiteY10" fmla="*/ 0 h 6858000"/>
              <a:gd name="connsiteX11" fmla="*/ 9123612 w 9123612"/>
              <a:gd name="connsiteY11" fmla="*/ 0 h 6858000"/>
              <a:gd name="connsiteX12" fmla="*/ 9123612 w 9123612"/>
              <a:gd name="connsiteY12" fmla="*/ 3346450 h 6858000"/>
              <a:gd name="connsiteX13" fmla="*/ 6675687 w 9123612"/>
              <a:gd name="connsiteY13" fmla="*/ 3346450 h 6858000"/>
              <a:gd name="connsiteX14" fmla="*/ 8115867 w 9123612"/>
              <a:gd name="connsiteY14" fmla="*/ 0 h 6858000"/>
              <a:gd name="connsiteX15" fmla="*/ 5318057 w 9123612"/>
              <a:gd name="connsiteY15" fmla="*/ 0 h 6858000"/>
              <a:gd name="connsiteX16" fmla="*/ 7880917 w 9123612"/>
              <a:gd name="connsiteY16" fmla="*/ 0 h 6858000"/>
              <a:gd name="connsiteX17" fmla="*/ 4929437 w 9123612"/>
              <a:gd name="connsiteY17" fmla="*/ 6858000 h 6858000"/>
              <a:gd name="connsiteX18" fmla="*/ 2367847 w 9123612"/>
              <a:gd name="connsiteY18" fmla="*/ 6858000 h 6858000"/>
              <a:gd name="connsiteX19" fmla="*/ 5318057 w 9123612"/>
              <a:gd name="connsiteY19" fmla="*/ 0 h 6858000"/>
              <a:gd name="connsiteX20" fmla="*/ 3580697 w 9123612"/>
              <a:gd name="connsiteY20" fmla="*/ 0 h 6858000"/>
              <a:gd name="connsiteX21" fmla="*/ 5070407 w 9123612"/>
              <a:gd name="connsiteY21" fmla="*/ 0 h 6858000"/>
              <a:gd name="connsiteX22" fmla="*/ 3630227 w 9123612"/>
              <a:gd name="connsiteY22" fmla="*/ 3346450 h 6858000"/>
              <a:gd name="connsiteX23" fmla="*/ 2140517 w 9123612"/>
              <a:gd name="connsiteY23" fmla="*/ 3346450 h 6858000"/>
              <a:gd name="connsiteX24" fmla="*/ 3580697 w 9123612"/>
              <a:gd name="connsiteY24" fmla="*/ 0 h 6858000"/>
              <a:gd name="connsiteX25" fmla="*/ 154237 w 9123612"/>
              <a:gd name="connsiteY25" fmla="*/ 0 h 6858000"/>
              <a:gd name="connsiteX26" fmla="*/ 3349557 w 9123612"/>
              <a:gd name="connsiteY26" fmla="*/ 0 h 6858000"/>
              <a:gd name="connsiteX27" fmla="*/ 398077 w 9123612"/>
              <a:gd name="connsiteY27" fmla="*/ 6858000 h 6858000"/>
              <a:gd name="connsiteX28" fmla="*/ 0 w 9123612"/>
              <a:gd name="connsiteY28" fmla="*/ 6858000 h 6858000"/>
              <a:gd name="connsiteX29" fmla="*/ 154237 w 9123612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18625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18625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054197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054197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lnTo>
                  <a:pt x="6636589" y="351155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lnTo>
                  <a:pt x="2101419" y="351155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lnTo>
                  <a:pt x="8147889" y="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lnTo>
                  <a:pt x="5350079" y="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lnTo>
                  <a:pt x="3612719" y="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lnTo>
                  <a:pt x="294724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A6B740BD-8499-412C-AE4E-A4AD7F73100E}"/>
              </a:ext>
            </a:extLst>
          </p:cNvPr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310DFD8C-544F-465B-8315-8B3AA8B95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21" y="1096344"/>
            <a:ext cx="10510754" cy="2281355"/>
          </a:xfrm>
        </p:spPr>
        <p:txBody>
          <a:bodyPr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A4843534-A750-4D01-BC62-26CD9AEA6A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0021" y="3773554"/>
            <a:ext cx="10090287" cy="1101897"/>
          </a:xfrm>
        </p:spPr>
        <p:txBody>
          <a:bodyPr>
            <a:noAutofit/>
          </a:bodyPr>
          <a:lstStyle>
            <a:lvl1pPr marL="0" indent="0" algn="l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Tagline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F8E7B25A-0A4A-430B-903E-76193E2954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0021" y="5451784"/>
            <a:ext cx="4367531" cy="324417"/>
          </a:xfrm>
        </p:spPr>
        <p:txBody>
          <a:bodyPr>
            <a:noAutofit/>
          </a:bodyPr>
          <a:lstStyle>
            <a:lvl1pPr marL="0" indent="0" algn="l">
              <a:buNone/>
              <a:defRPr sz="2200" b="1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B88F3A2A-BD60-4F82-8064-8B157AF4DD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0021" y="5105536"/>
            <a:ext cx="4367531" cy="324417"/>
          </a:xfrm>
        </p:spPr>
        <p:txBody>
          <a:bodyPr>
            <a:noAutofit/>
          </a:bodyPr>
          <a:lstStyle>
            <a:lvl1pPr marL="0" indent="0" algn="l">
              <a:buNone/>
              <a:defRPr sz="22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</a:p>
        </p:txBody>
      </p:sp>
    </p:spTree>
    <p:extLst>
      <p:ext uri="{BB962C8B-B14F-4D97-AF65-F5344CB8AC3E}">
        <p14:creationId xmlns:p14="http://schemas.microsoft.com/office/powerpoint/2010/main" val="376836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61FE90B3-361E-4150-BE53-368ADEA27D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130966"/>
            <a:ext cx="12192000" cy="6602574"/>
          </a:xfrm>
          <a:custGeom>
            <a:avLst/>
            <a:gdLst>
              <a:gd name="connsiteX0" fmla="*/ 5864259 w 12192000"/>
              <a:gd name="connsiteY0" fmla="*/ 2895444 h 6602574"/>
              <a:gd name="connsiteX1" fmla="*/ 5864259 w 12192000"/>
              <a:gd name="connsiteY1" fmla="*/ 5383374 h 6602574"/>
              <a:gd name="connsiteX2" fmla="*/ 0 w 12192000"/>
              <a:gd name="connsiteY2" fmla="*/ 6602574 h 6602574"/>
              <a:gd name="connsiteX3" fmla="*/ 0 w 12192000"/>
              <a:gd name="connsiteY3" fmla="*/ 4114644 h 6602574"/>
              <a:gd name="connsiteX4" fmla="*/ 12192000 w 12192000"/>
              <a:gd name="connsiteY4" fmla="*/ 2726690 h 6602574"/>
              <a:gd name="connsiteX5" fmla="*/ 12192000 w 12192000"/>
              <a:gd name="connsiteY5" fmla="*/ 5214620 h 6602574"/>
              <a:gd name="connsiteX6" fmla="*/ 6104805 w 12192000"/>
              <a:gd name="connsiteY6" fmla="*/ 6470494 h 6602574"/>
              <a:gd name="connsiteX7" fmla="*/ 6104805 w 12192000"/>
              <a:gd name="connsiteY7" fmla="*/ 3982564 h 6602574"/>
              <a:gd name="connsiteX8" fmla="*/ 12192000 w 12192000"/>
              <a:gd name="connsiteY8" fmla="*/ 0 h 6602574"/>
              <a:gd name="connsiteX9" fmla="*/ 12192000 w 12192000"/>
              <a:gd name="connsiteY9" fmla="*/ 2487923 h 6602574"/>
              <a:gd name="connsiteX10" fmla="*/ 6104805 w 12192000"/>
              <a:gd name="connsiteY10" fmla="*/ 3742534 h 6602574"/>
              <a:gd name="connsiteX11" fmla="*/ 6104805 w 12192000"/>
              <a:gd name="connsiteY11" fmla="*/ 1255874 h 660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602574">
                <a:moveTo>
                  <a:pt x="5864259" y="2895444"/>
                </a:moveTo>
                <a:lnTo>
                  <a:pt x="5864259" y="5383374"/>
                </a:lnTo>
                <a:lnTo>
                  <a:pt x="0" y="6602574"/>
                </a:lnTo>
                <a:lnTo>
                  <a:pt x="0" y="4114644"/>
                </a:lnTo>
                <a:close/>
                <a:moveTo>
                  <a:pt x="12192000" y="2726690"/>
                </a:moveTo>
                <a:lnTo>
                  <a:pt x="12192000" y="5214620"/>
                </a:lnTo>
                <a:lnTo>
                  <a:pt x="6104805" y="6470494"/>
                </a:lnTo>
                <a:lnTo>
                  <a:pt x="6104805" y="3982564"/>
                </a:lnTo>
                <a:close/>
                <a:moveTo>
                  <a:pt x="12192000" y="0"/>
                </a:moveTo>
                <a:lnTo>
                  <a:pt x="12192000" y="2487923"/>
                </a:lnTo>
                <a:lnTo>
                  <a:pt x="6104805" y="3742534"/>
                </a:lnTo>
                <a:lnTo>
                  <a:pt x="6104805" y="12558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18AF4189-33DF-9B46-9624-C722FCE07D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2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347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D8367A5-C050-47FB-A1BD-54CD13DE3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19738" y="0"/>
            <a:ext cx="6103621" cy="6858000"/>
          </a:xfrm>
          <a:custGeom>
            <a:avLst/>
            <a:gdLst>
              <a:gd name="connsiteX0" fmla="*/ 3914141 w 6103621"/>
              <a:gd name="connsiteY0" fmla="*/ 914400 h 6858000"/>
              <a:gd name="connsiteX1" fmla="*/ 6103621 w 6103621"/>
              <a:gd name="connsiteY1" fmla="*/ 914400 h 6858000"/>
              <a:gd name="connsiteX2" fmla="*/ 4339591 w 6103621"/>
              <a:gd name="connsiteY2" fmla="*/ 6858000 h 6858000"/>
              <a:gd name="connsiteX3" fmla="*/ 2150112 w 6103621"/>
              <a:gd name="connsiteY3" fmla="*/ 6858000 h 6858000"/>
              <a:gd name="connsiteX4" fmla="*/ 1769111 w 6103621"/>
              <a:gd name="connsiteY4" fmla="*/ 0 h 6858000"/>
              <a:gd name="connsiteX5" fmla="*/ 3958591 w 6103621"/>
              <a:gd name="connsiteY5" fmla="*/ 0 h 6858000"/>
              <a:gd name="connsiteX6" fmla="*/ 2189480 w 6103621"/>
              <a:gd name="connsiteY6" fmla="*/ 5943601 h 6858000"/>
              <a:gd name="connsiteX7" fmla="*/ 0 w 6103621"/>
              <a:gd name="connsiteY7" fmla="*/ 59436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3621" h="6858000">
                <a:moveTo>
                  <a:pt x="3914141" y="914400"/>
                </a:moveTo>
                <a:lnTo>
                  <a:pt x="6103621" y="914400"/>
                </a:lnTo>
                <a:lnTo>
                  <a:pt x="4339591" y="6858000"/>
                </a:lnTo>
                <a:lnTo>
                  <a:pt x="2150112" y="6858000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02F0820-F94A-40EF-B3BE-26CD0CB551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4032" y="3074529"/>
            <a:ext cx="4421856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3528AEE-54AB-4366-9576-BBA1CE5F3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2746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A1867536-E941-4FED-8B68-2609143C2A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2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39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B2044CCF-605D-4D6E-A41D-D6AED53B223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04811"/>
            <a:ext cx="6108872" cy="5485128"/>
          </a:xfrm>
          <a:custGeom>
            <a:avLst/>
            <a:gdLst>
              <a:gd name="connsiteX0" fmla="*/ 0 w 6108872"/>
              <a:gd name="connsiteY0" fmla="*/ 2203471 h 5485128"/>
              <a:gd name="connsiteX1" fmla="*/ 6108872 w 6108872"/>
              <a:gd name="connsiteY1" fmla="*/ 3505695 h 5485128"/>
              <a:gd name="connsiteX2" fmla="*/ 6108872 w 6108872"/>
              <a:gd name="connsiteY2" fmla="*/ 5485128 h 5485128"/>
              <a:gd name="connsiteX3" fmla="*/ 0 w 6108872"/>
              <a:gd name="connsiteY3" fmla="*/ 4182903 h 5485128"/>
              <a:gd name="connsiteX4" fmla="*/ 0 w 6108872"/>
              <a:gd name="connsiteY4" fmla="*/ 0 h 5485128"/>
              <a:gd name="connsiteX5" fmla="*/ 6108872 w 6108872"/>
              <a:gd name="connsiteY5" fmla="*/ 1302225 h 5485128"/>
              <a:gd name="connsiteX6" fmla="*/ 6108872 w 6108872"/>
              <a:gd name="connsiteY6" fmla="*/ 3281657 h 5485128"/>
              <a:gd name="connsiteX7" fmla="*/ 0 w 6108872"/>
              <a:gd name="connsiteY7" fmla="*/ 1979432 h 548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8872" h="5485128">
                <a:moveTo>
                  <a:pt x="0" y="2203471"/>
                </a:moveTo>
                <a:lnTo>
                  <a:pt x="6108872" y="3505695"/>
                </a:lnTo>
                <a:lnTo>
                  <a:pt x="6108872" y="5485128"/>
                </a:lnTo>
                <a:lnTo>
                  <a:pt x="0" y="4182903"/>
                </a:lnTo>
                <a:close/>
                <a:moveTo>
                  <a:pt x="0" y="0"/>
                </a:moveTo>
                <a:lnTo>
                  <a:pt x="6108872" y="1302225"/>
                </a:lnTo>
                <a:lnTo>
                  <a:pt x="6108872" y="3281657"/>
                </a:lnTo>
                <a:lnTo>
                  <a:pt x="0" y="19794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7F180F3-53B1-4A31-82A4-E6F9B5D8D8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1205" y="3090572"/>
            <a:ext cx="4421857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D523330-9E96-4C6E-B5A4-6B543D365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1206" y="1046140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2</a:t>
            </a:r>
            <a:endParaRPr lang="ru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08F6B3-0ADA-4ECF-8D25-7DFE4A3641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81206" y="2241515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Graphic 15">
            <a:extLst>
              <a:ext uri="{FF2B5EF4-FFF2-40B4-BE49-F238E27FC236}">
                <a16:creationId xmlns:a16="http://schemas.microsoft.com/office/drawing/2014/main" id="{5CCECBFE-3C2B-4492-BCDA-1EFEB5E3E092}"/>
              </a:ext>
            </a:extLst>
          </p:cNvPr>
          <p:cNvSpPr/>
          <p:nvPr userDrawn="1"/>
        </p:nvSpPr>
        <p:spPr>
          <a:xfrm flipH="1">
            <a:off x="6980920" y="1947672"/>
            <a:ext cx="5220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3441B044-38F8-49ED-845B-5D926C811447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193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373955-AB5B-4186-8098-9DBA0AB26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74031" y="2993041"/>
            <a:ext cx="4365625" cy="454353"/>
          </a:xfrm>
        </p:spPr>
        <p:txBody>
          <a:bodyPr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3A3472E-32B4-4CAD-B5D0-420AA3FB4C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627120" y="2993041"/>
            <a:ext cx="4365625" cy="454353"/>
          </a:xfrm>
        </p:spPr>
        <p:txBody>
          <a:bodyPr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1AEED068-3EA0-4BF4-875C-02473E9EB0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4032" y="356341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3590B9DA-A2DF-4AE1-9A98-C7B84F48C3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7121" y="356341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raphic 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FF98BA6-47F6-4796-B970-98EE605E81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1992"/>
            <a:ext cx="10218713" cy="665713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5E78F6F2-1702-E74A-86B2-0C42A30F3378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037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-12700" y="-12700"/>
            <a:ext cx="12217400" cy="6883400"/>
            <a:chOff x="-12700" y="-12700"/>
            <a:chExt cx="12217400" cy="68834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542021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Graphic 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Chart Placeholder 18">
            <a:extLst>
              <a:ext uri="{FF2B5EF4-FFF2-40B4-BE49-F238E27FC236}">
                <a16:creationId xmlns:a16="http://schemas.microsoft.com/office/drawing/2014/main" id="{68B512F2-EA3E-483F-B5D4-29DFD6C37B36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096001" y="1246188"/>
            <a:ext cx="5170034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D58E79F-20BB-644D-8C49-25B57E347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EF8E92E6-C1C9-854A-93EE-FD201AF050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28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Graphic 15">
            <a:extLst>
              <a:ext uri="{FF2B5EF4-FFF2-40B4-BE49-F238E27FC236}">
                <a16:creationId xmlns:a16="http://schemas.microsoft.com/office/drawing/2014/main" id="{C1F625F0-F98F-D244-9020-86C86C287112}"/>
              </a:ext>
            </a:extLst>
          </p:cNvPr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48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Graphic 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FF98BA6-47F6-4796-B970-98EE605E81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28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2" name="Graphic 15">
            <a:extLst>
              <a:ext uri="{FF2B5EF4-FFF2-40B4-BE49-F238E27FC236}">
                <a16:creationId xmlns:a16="http://schemas.microsoft.com/office/drawing/2014/main" id="{C8EF6174-FF5D-41C2-BF6B-9D6ECB281A1D}"/>
              </a:ext>
            </a:extLst>
          </p:cNvPr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id="{D45BCEDF-86BB-41E2-9F09-5D3014AD1C45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15791" y="1591499"/>
            <a:ext cx="6561138" cy="376106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773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E694C388-14E9-4848-A715-72B7DC6AF5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701" y="0"/>
            <a:ext cx="12161519" cy="6858000"/>
          </a:xfrm>
          <a:custGeom>
            <a:avLst/>
            <a:gdLst>
              <a:gd name="connsiteX0" fmla="*/ 12161519 w 12161519"/>
              <a:gd name="connsiteY0" fmla="*/ 638810 h 6858000"/>
              <a:gd name="connsiteX1" fmla="*/ 12161519 w 12161519"/>
              <a:gd name="connsiteY1" fmla="*/ 1922780 h 6858000"/>
              <a:gd name="connsiteX2" fmla="*/ 9531350 w 12161519"/>
              <a:gd name="connsiteY2" fmla="*/ 6858000 h 6858000"/>
              <a:gd name="connsiteX3" fmla="*/ 8846819 w 12161519"/>
              <a:gd name="connsiteY3" fmla="*/ 6858000 h 6858000"/>
              <a:gd name="connsiteX4" fmla="*/ 10704830 w 12161519"/>
              <a:gd name="connsiteY4" fmla="*/ 0 h 6858000"/>
              <a:gd name="connsiteX5" fmla="*/ 12161519 w 12161519"/>
              <a:gd name="connsiteY5" fmla="*/ 0 h 6858000"/>
              <a:gd name="connsiteX6" fmla="*/ 12161519 w 12161519"/>
              <a:gd name="connsiteY6" fmla="*/ 234950 h 6858000"/>
              <a:gd name="connsiteX7" fmla="*/ 8632190 w 12161519"/>
              <a:gd name="connsiteY7" fmla="*/ 6858000 h 6858000"/>
              <a:gd name="connsiteX8" fmla="*/ 7049770 w 12161519"/>
              <a:gd name="connsiteY8" fmla="*/ 6858000 h 6858000"/>
              <a:gd name="connsiteX9" fmla="*/ 5320030 w 12161519"/>
              <a:gd name="connsiteY9" fmla="*/ 0 h 6858000"/>
              <a:gd name="connsiteX10" fmla="*/ 10476230 w 12161519"/>
              <a:gd name="connsiteY10" fmla="*/ 0 h 6858000"/>
              <a:gd name="connsiteX11" fmla="*/ 6822440 w 12161519"/>
              <a:gd name="connsiteY11" fmla="*/ 6858000 h 6858000"/>
              <a:gd name="connsiteX12" fmla="*/ 1664970 w 12161519"/>
              <a:gd name="connsiteY12" fmla="*/ 6858000 h 6858000"/>
              <a:gd name="connsiteX13" fmla="*/ 3529330 w 12161519"/>
              <a:gd name="connsiteY13" fmla="*/ 0 h 6858000"/>
              <a:gd name="connsiteX14" fmla="*/ 5111750 w 12161519"/>
              <a:gd name="connsiteY14" fmla="*/ 0 h 6858000"/>
              <a:gd name="connsiteX15" fmla="*/ 1456690 w 12161519"/>
              <a:gd name="connsiteY15" fmla="*/ 6858000 h 6858000"/>
              <a:gd name="connsiteX16" fmla="*/ 0 w 12161519"/>
              <a:gd name="connsiteY16" fmla="*/ 6858000 h 6858000"/>
              <a:gd name="connsiteX17" fmla="*/ 0 w 12161519"/>
              <a:gd name="connsiteY17" fmla="*/ 6623050 h 6858000"/>
              <a:gd name="connsiteX18" fmla="*/ 2630170 w 12161519"/>
              <a:gd name="connsiteY18" fmla="*/ 0 h 6858000"/>
              <a:gd name="connsiteX19" fmla="*/ 3314700 w 12161519"/>
              <a:gd name="connsiteY19" fmla="*/ 0 h 6858000"/>
              <a:gd name="connsiteX20" fmla="*/ 0 w 12161519"/>
              <a:gd name="connsiteY20" fmla="*/ 6219190 h 6858000"/>
              <a:gd name="connsiteX21" fmla="*/ 0 w 12161519"/>
              <a:gd name="connsiteY21" fmla="*/ 49352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61519" h="6858000">
                <a:moveTo>
                  <a:pt x="12161519" y="638810"/>
                </a:moveTo>
                <a:lnTo>
                  <a:pt x="12161519" y="1922780"/>
                </a:lnTo>
                <a:lnTo>
                  <a:pt x="9531350" y="6858000"/>
                </a:lnTo>
                <a:lnTo>
                  <a:pt x="8846819" y="6858000"/>
                </a:lnTo>
                <a:close/>
                <a:moveTo>
                  <a:pt x="10704830" y="0"/>
                </a:moveTo>
                <a:lnTo>
                  <a:pt x="12161519" y="0"/>
                </a:lnTo>
                <a:lnTo>
                  <a:pt x="12161519" y="234950"/>
                </a:lnTo>
                <a:lnTo>
                  <a:pt x="8632190" y="6858000"/>
                </a:lnTo>
                <a:lnTo>
                  <a:pt x="7049770" y="6858000"/>
                </a:lnTo>
                <a:close/>
                <a:moveTo>
                  <a:pt x="5320030" y="0"/>
                </a:moveTo>
                <a:lnTo>
                  <a:pt x="10476230" y="0"/>
                </a:lnTo>
                <a:lnTo>
                  <a:pt x="6822440" y="6858000"/>
                </a:lnTo>
                <a:lnTo>
                  <a:pt x="1664970" y="6858000"/>
                </a:lnTo>
                <a:close/>
                <a:moveTo>
                  <a:pt x="3529330" y="0"/>
                </a:moveTo>
                <a:lnTo>
                  <a:pt x="5111750" y="0"/>
                </a:lnTo>
                <a:lnTo>
                  <a:pt x="1456690" y="6858000"/>
                </a:lnTo>
                <a:lnTo>
                  <a:pt x="0" y="6858000"/>
                </a:lnTo>
                <a:lnTo>
                  <a:pt x="0" y="6623050"/>
                </a:lnTo>
                <a:close/>
                <a:moveTo>
                  <a:pt x="2630170" y="0"/>
                </a:moveTo>
                <a:lnTo>
                  <a:pt x="3314700" y="0"/>
                </a:lnTo>
                <a:lnTo>
                  <a:pt x="0" y="6219190"/>
                </a:lnTo>
                <a:lnTo>
                  <a:pt x="0" y="49352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FD7B55F-CFD3-4921-BB2A-B14EB4E36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10514998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 SLIDE</a:t>
            </a:r>
            <a:endParaRPr lang="ru-RU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932204AA-73EE-4F85-898B-E747C5ACC0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1880794"/>
            <a:ext cx="10518598" cy="78263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38541361-4795-490E-8165-B4A338F8231D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2E78DA-7F75-294B-AECF-F02F6C41615D}"/>
              </a:ext>
            </a:extLst>
          </p:cNvPr>
          <p:cNvSpPr txBox="1"/>
          <p:nvPr userDrawn="1"/>
        </p:nvSpPr>
        <p:spPr>
          <a:xfrm>
            <a:off x="327546" y="30025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F5D581-F5B0-4701-B187-0D4FAB44900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ru-R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E5F41AB-E2B9-45DD-B1C7-9F4DBA4946B9}"/>
              </a:ext>
            </a:extLst>
          </p:cNvPr>
          <p:cNvSpPr/>
          <p:nvPr userDrawn="1"/>
        </p:nvSpPr>
        <p:spPr>
          <a:xfrm>
            <a:off x="2445759" y="-12700"/>
            <a:ext cx="7289800" cy="6883400"/>
          </a:xfrm>
          <a:custGeom>
            <a:avLst/>
            <a:gdLst>
              <a:gd name="connsiteX0" fmla="*/ 5063490 w 7289800"/>
              <a:gd name="connsiteY0" fmla="*/ 12700 h 6883400"/>
              <a:gd name="connsiteX1" fmla="*/ 2499360 w 7289800"/>
              <a:gd name="connsiteY1" fmla="*/ 6870700 h 6883400"/>
              <a:gd name="connsiteX2" fmla="*/ 4721860 w 7289800"/>
              <a:gd name="connsiteY2" fmla="*/ 6870700 h 6883400"/>
              <a:gd name="connsiteX3" fmla="*/ 7285990 w 7289800"/>
              <a:gd name="connsiteY3" fmla="*/ 12700 h 6883400"/>
              <a:gd name="connsiteX4" fmla="*/ 5063490 w 7289800"/>
              <a:gd name="connsiteY4" fmla="*/ 12700 h 6883400"/>
              <a:gd name="connsiteX5" fmla="*/ 12700 w 7289800"/>
              <a:gd name="connsiteY5" fmla="*/ 6870700 h 6883400"/>
              <a:gd name="connsiteX6" fmla="*/ 2235200 w 7289800"/>
              <a:gd name="connsiteY6" fmla="*/ 6870700 h 6883400"/>
              <a:gd name="connsiteX7" fmla="*/ 4799331 w 7289800"/>
              <a:gd name="connsiteY7" fmla="*/ 12700 h 6883400"/>
              <a:gd name="connsiteX8" fmla="*/ 2576830 w 7289800"/>
              <a:gd name="connsiteY8" fmla="*/ 12700 h 6883400"/>
              <a:gd name="connsiteX9" fmla="*/ 12700 w 7289800"/>
              <a:gd name="connsiteY9" fmla="*/ 68707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800" h="6883400">
                <a:moveTo>
                  <a:pt x="5063490" y="12700"/>
                </a:moveTo>
                <a:lnTo>
                  <a:pt x="2499360" y="6870700"/>
                </a:lnTo>
                <a:lnTo>
                  <a:pt x="4721860" y="6870700"/>
                </a:lnTo>
                <a:lnTo>
                  <a:pt x="7285990" y="12700"/>
                </a:lnTo>
                <a:lnTo>
                  <a:pt x="5063490" y="12700"/>
                </a:lnTo>
                <a:close/>
                <a:moveTo>
                  <a:pt x="12700" y="6870700"/>
                </a:moveTo>
                <a:lnTo>
                  <a:pt x="2235200" y="6870700"/>
                </a:lnTo>
                <a:lnTo>
                  <a:pt x="4799331" y="12700"/>
                </a:lnTo>
                <a:lnTo>
                  <a:pt x="2576830" y="12700"/>
                </a:lnTo>
                <a:lnTo>
                  <a:pt x="12700" y="68707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657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VIDEO SLIDE</a:t>
            </a:r>
            <a:endParaRPr lang="ru-RU" dirty="0"/>
          </a:p>
        </p:txBody>
      </p:sp>
      <p:sp>
        <p:nvSpPr>
          <p:cNvPr id="16" name="Media Placeholder 7">
            <a:extLst>
              <a:ext uri="{FF2B5EF4-FFF2-40B4-BE49-F238E27FC236}">
                <a16:creationId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1395984" y="1497770"/>
            <a:ext cx="9400032" cy="42153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12" name="Graphic 4">
            <a:extLst>
              <a:ext uri="{FF2B5EF4-FFF2-40B4-BE49-F238E27FC236}">
                <a16:creationId xmlns:a16="http://schemas.microsoft.com/office/drawing/2014/main" id="{C7654E36-50FF-425E-B595-F3957610B5D8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7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88BA6D96-EFE3-4743-8FB5-544E9692D11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" y="0"/>
            <a:ext cx="9155429" cy="6858000"/>
          </a:xfrm>
          <a:custGeom>
            <a:avLst/>
            <a:gdLst>
              <a:gd name="connsiteX0" fmla="*/ 5490209 w 9155429"/>
              <a:gd name="connsiteY0" fmla="*/ 3511550 h 6858000"/>
              <a:gd name="connsiteX1" fmla="*/ 6979919 w 9155429"/>
              <a:gd name="connsiteY1" fmla="*/ 3511550 h 6858000"/>
              <a:gd name="connsiteX2" fmla="*/ 5541009 w 9155429"/>
              <a:gd name="connsiteY2" fmla="*/ 6858000 h 6858000"/>
              <a:gd name="connsiteX3" fmla="*/ 4050029 w 9155429"/>
              <a:gd name="connsiteY3" fmla="*/ 6858000 h 6858000"/>
              <a:gd name="connsiteX4" fmla="*/ 0 w 9155429"/>
              <a:gd name="connsiteY4" fmla="*/ 3511550 h 6858000"/>
              <a:gd name="connsiteX5" fmla="*/ 2444750 w 9155429"/>
              <a:gd name="connsiteY5" fmla="*/ 3511550 h 6858000"/>
              <a:gd name="connsiteX6" fmla="*/ 1004570 w 9155429"/>
              <a:gd name="connsiteY6" fmla="*/ 6858000 h 6858000"/>
              <a:gd name="connsiteX7" fmla="*/ 0 w 9155429"/>
              <a:gd name="connsiteY7" fmla="*/ 6858000 h 6858000"/>
              <a:gd name="connsiteX8" fmla="*/ 7001509 w 9155429"/>
              <a:gd name="connsiteY8" fmla="*/ 1 h 6858000"/>
              <a:gd name="connsiteX9" fmla="*/ 8491219 w 9155429"/>
              <a:gd name="connsiteY9" fmla="*/ 1 h 6858000"/>
              <a:gd name="connsiteX10" fmla="*/ 7051039 w 9155429"/>
              <a:gd name="connsiteY10" fmla="*/ 3346450 h 6858000"/>
              <a:gd name="connsiteX11" fmla="*/ 5561329 w 9155429"/>
              <a:gd name="connsiteY11" fmla="*/ 3346450 h 6858000"/>
              <a:gd name="connsiteX12" fmla="*/ 8722359 w 9155429"/>
              <a:gd name="connsiteY12" fmla="*/ 0 h 6858000"/>
              <a:gd name="connsiteX13" fmla="*/ 9155429 w 9155429"/>
              <a:gd name="connsiteY13" fmla="*/ 0 h 6858000"/>
              <a:gd name="connsiteX14" fmla="*/ 6203949 w 9155429"/>
              <a:gd name="connsiteY14" fmla="*/ 6858000 h 6858000"/>
              <a:gd name="connsiteX15" fmla="*/ 5772149 w 9155429"/>
              <a:gd name="connsiteY15" fmla="*/ 6858000 h 6858000"/>
              <a:gd name="connsiteX16" fmla="*/ 4190999 w 9155429"/>
              <a:gd name="connsiteY16" fmla="*/ 0 h 6858000"/>
              <a:gd name="connsiteX17" fmla="*/ 6753859 w 9155429"/>
              <a:gd name="connsiteY17" fmla="*/ 0 h 6858000"/>
              <a:gd name="connsiteX18" fmla="*/ 3802379 w 9155429"/>
              <a:gd name="connsiteY18" fmla="*/ 6858000 h 6858000"/>
              <a:gd name="connsiteX19" fmla="*/ 1239520 w 9155429"/>
              <a:gd name="connsiteY19" fmla="*/ 6858000 h 6858000"/>
              <a:gd name="connsiteX20" fmla="*/ 0 w 9155429"/>
              <a:gd name="connsiteY20" fmla="*/ 0 h 6858000"/>
              <a:gd name="connsiteX21" fmla="*/ 3956050 w 9155429"/>
              <a:gd name="connsiteY21" fmla="*/ 0 h 6858000"/>
              <a:gd name="connsiteX22" fmla="*/ 2515869 w 9155429"/>
              <a:gd name="connsiteY22" fmla="*/ 3346450 h 6858000"/>
              <a:gd name="connsiteX23" fmla="*/ 0 w 9155429"/>
              <a:gd name="connsiteY23" fmla="*/ 3346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429" h="6858000">
                <a:moveTo>
                  <a:pt x="5490209" y="3511550"/>
                </a:moveTo>
                <a:lnTo>
                  <a:pt x="6979919" y="3511550"/>
                </a:lnTo>
                <a:lnTo>
                  <a:pt x="5541009" y="6858000"/>
                </a:lnTo>
                <a:lnTo>
                  <a:pt x="4050029" y="6858000"/>
                </a:lnTo>
                <a:close/>
                <a:moveTo>
                  <a:pt x="0" y="3511550"/>
                </a:moveTo>
                <a:lnTo>
                  <a:pt x="2444750" y="3511550"/>
                </a:lnTo>
                <a:lnTo>
                  <a:pt x="1004570" y="6858000"/>
                </a:lnTo>
                <a:lnTo>
                  <a:pt x="0" y="6858000"/>
                </a:lnTo>
                <a:close/>
                <a:moveTo>
                  <a:pt x="7001509" y="1"/>
                </a:moveTo>
                <a:lnTo>
                  <a:pt x="8491219" y="1"/>
                </a:lnTo>
                <a:lnTo>
                  <a:pt x="7051039" y="3346450"/>
                </a:lnTo>
                <a:lnTo>
                  <a:pt x="5561329" y="3346450"/>
                </a:lnTo>
                <a:close/>
                <a:moveTo>
                  <a:pt x="8722359" y="0"/>
                </a:moveTo>
                <a:lnTo>
                  <a:pt x="9155429" y="0"/>
                </a:lnTo>
                <a:lnTo>
                  <a:pt x="6203949" y="6858000"/>
                </a:lnTo>
                <a:lnTo>
                  <a:pt x="5772149" y="6858000"/>
                </a:lnTo>
                <a:close/>
                <a:moveTo>
                  <a:pt x="4190999" y="0"/>
                </a:moveTo>
                <a:lnTo>
                  <a:pt x="6753859" y="0"/>
                </a:lnTo>
                <a:lnTo>
                  <a:pt x="3802379" y="6858000"/>
                </a:lnTo>
                <a:lnTo>
                  <a:pt x="1239520" y="6858000"/>
                </a:lnTo>
                <a:close/>
                <a:moveTo>
                  <a:pt x="0" y="0"/>
                </a:moveTo>
                <a:lnTo>
                  <a:pt x="3956050" y="0"/>
                </a:lnTo>
                <a:lnTo>
                  <a:pt x="2515869" y="3346450"/>
                </a:lnTo>
                <a:lnTo>
                  <a:pt x="0" y="3346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4" name="Graphic 19">
            <a:extLst>
              <a:ext uri="{FF2B5EF4-FFF2-40B4-BE49-F238E27FC236}">
                <a16:creationId xmlns:a16="http://schemas.microsoft.com/office/drawing/2014/main" id="{97347B99-304D-468D-B6F0-9D59E6077A64}"/>
              </a:ext>
            </a:extLst>
          </p:cNvPr>
          <p:cNvSpPr/>
          <p:nvPr userDrawn="1"/>
        </p:nvSpPr>
        <p:spPr>
          <a:xfrm flipH="1">
            <a:off x="9004387" y="3285679"/>
            <a:ext cx="3191256" cy="146304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B615286-AF88-4751-9BF6-3F030092F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2372" y="973512"/>
            <a:ext cx="4183939" cy="2281355"/>
          </a:xfrm>
        </p:spPr>
        <p:txBody>
          <a:bodyPr>
            <a:noAutofit/>
          </a:bodyPr>
          <a:lstStyle>
            <a:lvl1pPr algn="r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YOU!</a:t>
            </a:r>
            <a:endParaRPr lang="ru-RU" dirty="0"/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5E15D97E-2723-48C3-B835-65DB0286DB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0540" y="3675708"/>
            <a:ext cx="3135771" cy="1101897"/>
          </a:xfrm>
        </p:spPr>
        <p:txBody>
          <a:bodyPr>
            <a:noAutofit/>
          </a:bodyPr>
          <a:lstStyle>
            <a:lvl1pPr marL="0" indent="0" algn="r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Alexander</a:t>
            </a:r>
            <a:br>
              <a:rPr lang="en-US" dirty="0"/>
            </a:br>
            <a:r>
              <a:rPr lang="en-US" dirty="0" err="1"/>
              <a:t>Martensson</a:t>
            </a:r>
            <a:endParaRPr lang="en-US" dirty="0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4D45CEBA-121A-426A-897A-9E3CDC5F5C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08780" y="5019264"/>
            <a:ext cx="4367531" cy="474519"/>
          </a:xfrm>
        </p:spPr>
        <p:txBody>
          <a:bodyPr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678-555-0128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0767B0C7-7BD9-4BF1-8D3D-91DED23803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08780" y="4805882"/>
            <a:ext cx="4367531" cy="288000"/>
          </a:xfrm>
        </p:spPr>
        <p:txBody>
          <a:bodyPr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26B74744-5435-47DD-B65F-16D8E7AC15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55755" y="5685822"/>
            <a:ext cx="5920556" cy="474519"/>
          </a:xfrm>
        </p:spPr>
        <p:txBody>
          <a:bodyPr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martensson@example.com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20815411-0E43-4B6B-92C7-6E312091ABA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08780" y="5466001"/>
            <a:ext cx="4367531" cy="288000"/>
          </a:xfrm>
        </p:spPr>
        <p:txBody>
          <a:bodyPr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2153193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43AF0D-28CB-4D3A-A944-CE3DCAAC5657}"/>
              </a:ext>
            </a:extLst>
          </p:cNvPr>
          <p:cNvSpPr/>
          <p:nvPr userDrawn="1"/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A6B740BD-8499-412C-AE4E-A4AD7F73100E}"/>
              </a:ext>
            </a:extLst>
          </p:cNvPr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310DFD8C-544F-465B-8315-8B3AA8B95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21" y="1096344"/>
            <a:ext cx="10510754" cy="2281355"/>
          </a:xfrm>
        </p:spPr>
        <p:txBody>
          <a:bodyPr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046DF3F-8EBA-4583-9F19-45C979FDA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021" y="3773554"/>
            <a:ext cx="10090287" cy="110189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3500" b="0" i="0"/>
            </a:lvl1pPr>
          </a:lstStyle>
          <a:p>
            <a:pPr marL="228600" lvl="0" indent="-22860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741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82713AA-FAF7-4D64-AB9D-53ACFDBF8B5B}"/>
              </a:ext>
            </a:extLst>
          </p:cNvPr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3B87DE7-6A4B-4A0E-8622-C9BA93F0B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2225393"/>
            <a:ext cx="5110693" cy="7826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/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2388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3799919-7F2B-44B7-BF0B-B0CE733AC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7755"/>
            <a:ext cx="10515600" cy="38992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23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460D6CB-9BA0-4BA9-9CF5-9D21E9F570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77755"/>
            <a:ext cx="5181600" cy="389920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B0DDB5D-8949-4E45-A7CD-0402580BB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77755"/>
            <a:ext cx="5181600" cy="389920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0607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2C817C4-D92F-4269-B22D-5C2E52241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68513"/>
            <a:ext cx="5157787" cy="4365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C61514A7-2DEE-47E3-BCB4-FB81E9981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455C9D3-0938-4236-8E64-BBF582FCD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68511"/>
            <a:ext cx="5183188" cy="43656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7331E254-1410-4989-81DE-84B684ACC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810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68ABD79-6AF5-4911-BEC2-A492F3ECD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4509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489A680-EBE7-45A3-B520-2C50F59C7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148"/>
            <a:ext cx="3932237" cy="3702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02EEB9F-D255-46E9-AFBB-FCC4D93BE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Graphic 15">
            <a:extLst>
              <a:ext uri="{FF2B5EF4-FFF2-40B4-BE49-F238E27FC236}">
                <a16:creationId xmlns:a16="http://schemas.microsoft.com/office/drawing/2014/main" id="{4F729341-632E-4151-9863-D40D91A16F84}"/>
              </a:ext>
            </a:extLst>
          </p:cNvPr>
          <p:cNvSpPr/>
          <p:nvPr userDrawn="1"/>
        </p:nvSpPr>
        <p:spPr>
          <a:xfrm>
            <a:off x="-11174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843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4469CAF-CD13-4CCC-9569-14C8070A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807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6D4C583-322D-4347-807F-F6D6AF885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30500"/>
            <a:ext cx="3932237" cy="37384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38DBAD-2265-4E62-AB5B-F66A60D53F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9738" y="0"/>
            <a:ext cx="6103620" cy="6857999"/>
          </a:xfrm>
          <a:custGeom>
            <a:avLst/>
            <a:gdLst>
              <a:gd name="connsiteX0" fmla="*/ 3914141 w 6103620"/>
              <a:gd name="connsiteY0" fmla="*/ 914400 h 6857999"/>
              <a:gd name="connsiteX1" fmla="*/ 6103620 w 6103620"/>
              <a:gd name="connsiteY1" fmla="*/ 914400 h 6857999"/>
              <a:gd name="connsiteX2" fmla="*/ 6103620 w 6103620"/>
              <a:gd name="connsiteY2" fmla="*/ 914404 h 6857999"/>
              <a:gd name="connsiteX3" fmla="*/ 4339591 w 6103620"/>
              <a:gd name="connsiteY3" fmla="*/ 6857999 h 6857999"/>
              <a:gd name="connsiteX4" fmla="*/ 2150113 w 6103620"/>
              <a:gd name="connsiteY4" fmla="*/ 6857999 h 6857999"/>
              <a:gd name="connsiteX5" fmla="*/ 1769111 w 6103620"/>
              <a:gd name="connsiteY5" fmla="*/ 0 h 6857999"/>
              <a:gd name="connsiteX6" fmla="*/ 3958591 w 6103620"/>
              <a:gd name="connsiteY6" fmla="*/ 0 h 6857999"/>
              <a:gd name="connsiteX7" fmla="*/ 2189480 w 6103620"/>
              <a:gd name="connsiteY7" fmla="*/ 5943601 h 6857999"/>
              <a:gd name="connsiteX8" fmla="*/ 0 w 6103620"/>
              <a:gd name="connsiteY8" fmla="*/ 59436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3620" h="6857999">
                <a:moveTo>
                  <a:pt x="3914141" y="914400"/>
                </a:moveTo>
                <a:lnTo>
                  <a:pt x="6103620" y="914400"/>
                </a:lnTo>
                <a:lnTo>
                  <a:pt x="6103620" y="914404"/>
                </a:lnTo>
                <a:lnTo>
                  <a:pt x="4339591" y="6857999"/>
                </a:lnTo>
                <a:lnTo>
                  <a:pt x="2150113" y="6857999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681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D7B9076-7693-4C5F-8305-D5529FF807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EMPTY SLIDE</a:t>
            </a:r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320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66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74209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42535" y="1998209"/>
            <a:ext cx="3103110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74209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7939" y="1998209"/>
            <a:ext cx="2243918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91988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4052" y="2015988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0059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18684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3" y="2927531"/>
            <a:ext cx="2599197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76955" y="2925988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84133" y="5751926"/>
            <a:ext cx="9623735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4791" y="4893792"/>
            <a:ext cx="2599199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90713" y="4893792"/>
            <a:ext cx="3712665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Picture Placeholder 12">
            <a:extLst>
              <a:ext uri="{FF2B5EF4-FFF2-40B4-BE49-F238E27FC236}">
                <a16:creationId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020058" y="3800404"/>
            <a:ext cx="327355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6" name="Picture Placeholder 12">
            <a:extLst>
              <a:ext uri="{FF2B5EF4-FFF2-40B4-BE49-F238E27FC236}">
                <a16:creationId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2" y="3864572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7" name="Picture Placeholder 9">
            <a:extLst>
              <a:ext uri="{FF2B5EF4-FFF2-40B4-BE49-F238E27FC236}">
                <a16:creationId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B58C539-3FDE-4755-BEB4-C953AA2926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41320"/>
            <a:ext cx="1050674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HOW TO USE THIS TEMPALTE</a:t>
            </a:r>
            <a:endParaRPr lang="ru-RU" dirty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8EDA54DA-ED01-4416-96BF-C8968F4684B4}"/>
              </a:ext>
            </a:extLst>
          </p:cNvPr>
          <p:cNvSpPr/>
          <p:nvPr userDrawn="1"/>
        </p:nvSpPr>
        <p:spPr>
          <a:xfrm>
            <a:off x="-11173" y="1610268"/>
            <a:ext cx="92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8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30162" y="6002372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002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002372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679" r:id="rId4"/>
    <p:sldLayoutId id="2147483681" r:id="rId5"/>
    <p:sldLayoutId id="2147483690" r:id="rId6"/>
    <p:sldLayoutId id="2147483691" r:id="rId7"/>
    <p:sldLayoutId id="2147483684" r:id="rId8"/>
    <p:sldLayoutId id="2147483685" r:id="rId9"/>
    <p:sldLayoutId id="2147483692" r:id="rId10"/>
    <p:sldLayoutId id="2147483693" r:id="rId11"/>
    <p:sldLayoutId id="2147483694" r:id="rId12"/>
    <p:sldLayoutId id="2147483697" r:id="rId13"/>
    <p:sldLayoutId id="2147483698" r:id="rId14"/>
    <p:sldLayoutId id="2147483699" r:id="rId15"/>
    <p:sldLayoutId id="2147483701" r:id="rId16"/>
    <p:sldLayoutId id="2147483700" r:id="rId17"/>
    <p:sldLayoutId id="2147483687" r:id="rId18"/>
    <p:sldLayoutId id="2147483696" r:id="rId19"/>
    <p:sldLayoutId id="2147483688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enti.com/ab5rtfjkrx" TargetMode="External"/><Relationship Id="rId3" Type="http://schemas.openxmlformats.org/officeDocument/2006/relationships/hyperlink" Target="https://www.menti.com/ehdejuw4os" TargetMode="External"/><Relationship Id="rId7" Type="http://schemas.openxmlformats.org/officeDocument/2006/relationships/hyperlink" Target="https://www.menti.com/mx1dmsvqgd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menti.com/5s77wrokzm" TargetMode="External"/><Relationship Id="rId5" Type="http://schemas.openxmlformats.org/officeDocument/2006/relationships/hyperlink" Target="https://www.menti.com/qn6x7mjur4" TargetMode="External"/><Relationship Id="rId10" Type="http://schemas.openxmlformats.org/officeDocument/2006/relationships/hyperlink" Target="https://www.menti.com/vr994z2sau" TargetMode="External"/><Relationship Id="rId4" Type="http://schemas.openxmlformats.org/officeDocument/2006/relationships/hyperlink" Target="https://www.menti.com/pdgkd9woam" TargetMode="External"/><Relationship Id="rId9" Type="http://schemas.openxmlformats.org/officeDocument/2006/relationships/hyperlink" Target="https://www.menti.com/qrtzdtvyzg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ldoraigne.adm@gmail.com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873751CF-C490-45B5-B248-BF86A59ECF2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tretch>
            <a:fillRect/>
          </a:stretch>
        </p:blipFill>
        <p:spPr>
          <a:xfrm>
            <a:off x="4578674" y="0"/>
            <a:ext cx="6064668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6E9371-6E05-45E0-803B-4C39AC28C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89" y="389020"/>
            <a:ext cx="5832910" cy="3137067"/>
          </a:xfrm>
        </p:spPr>
        <p:txBody>
          <a:bodyPr/>
          <a:lstStyle/>
          <a:p>
            <a:r>
              <a:rPr lang="en-ZA" sz="4400" dirty="0"/>
              <a:t>I</a:t>
            </a:r>
            <a:r>
              <a:rPr lang="en-US" sz="4400" dirty="0"/>
              <a:t>NITIATIVE TO CREATE </a:t>
            </a:r>
            <a:br>
              <a:rPr lang="en-US" sz="4400" dirty="0"/>
            </a:br>
            <a:r>
              <a:rPr lang="en-US" sz="4400" dirty="0"/>
              <a:t>“RESTRICTION OF ACCESS”</a:t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0FE25-038A-4A14-B11A-432FECB7F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ELDORAIGNE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0A1A89-FE18-44C6-B3EE-49541CB850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ZA" dirty="0"/>
              <a:t>11 December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697A7-775B-4995-AFA7-E4B1B1C1C8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2019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506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4BD82D-F65B-4BA7-9E14-30356112C3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9EDBA9-4B56-48A8-905D-09D9B355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AGENDA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0B79292-36AA-4D4A-874E-C290F3A727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38292"/>
            <a:ext cx="5855210" cy="435731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Welcome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Attendance Register / Streets, Complexes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Background and Purpose for Initiative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Municipal Application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Proposed Boomed Area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err="1"/>
              <a:t>Streetsafe</a:t>
            </a:r>
            <a:r>
              <a:rPr lang="en-US" b="1" dirty="0"/>
              <a:t> – Jan Malan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Proposed Working Committee/s (Voting)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Next Meeting (Date and Agenda)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CC7646-874E-49B5-B6D0-CC01D6FBD5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40880" y="2068511"/>
            <a:ext cx="4314508" cy="2658539"/>
          </a:xfrm>
        </p:spPr>
        <p:txBody>
          <a:bodyPr>
            <a:normAutofit/>
          </a:bodyPr>
          <a:lstStyle/>
          <a:p>
            <a:r>
              <a:rPr lang="en-ZA" dirty="0"/>
              <a:t>“Unless the Lord builds the house, the builders </a:t>
            </a:r>
            <a:r>
              <a:rPr lang="en-ZA" dirty="0" err="1"/>
              <a:t>labor</a:t>
            </a:r>
            <a:r>
              <a:rPr lang="en-ZA" dirty="0"/>
              <a:t> in vain. Unless the Lord watches over the city, the guards stand watch in vain.” </a:t>
            </a:r>
          </a:p>
          <a:p>
            <a:r>
              <a:rPr lang="en-ZA" dirty="0" err="1"/>
              <a:t>Psa</a:t>
            </a:r>
            <a:r>
              <a:rPr lang="en-ZA" dirty="0"/>
              <a:t> 127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AA474011-A49D-4C7A-BF41-0ACD0A269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D72081E-AD41-4FBB-B02B-698A68DBC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EFEFEF"/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24377B-963D-4B0C-9CD5-B212A75A0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444332"/>
            <a:ext cx="3558466" cy="1645920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ATTENDANCE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248AD-805F-41BF-9B57-FC53E5B3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82758F-B2B3-4F0A-BB90-4BFFEDD16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5258990"/>
            <a:ext cx="1463040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DCE9-A944-4D56-9D35-DEBFCDDC03C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349230" y="4662302"/>
            <a:ext cx="6007608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STREETS = 47</a:t>
            </a:r>
          </a:p>
          <a:p>
            <a:r>
              <a:rPr lang="en-US" sz="1800" dirty="0">
                <a:solidFill>
                  <a:schemeClr val="tx1"/>
                </a:solidFill>
              </a:rPr>
              <a:t>COMPLEXES = 24</a:t>
            </a:r>
          </a:p>
          <a:p>
            <a:r>
              <a:rPr lang="en-US" sz="1800" dirty="0">
                <a:solidFill>
                  <a:schemeClr val="tx1"/>
                </a:solidFill>
              </a:rPr>
              <a:t>BUSINESSES = 84</a:t>
            </a:r>
          </a:p>
          <a:p>
            <a:r>
              <a:rPr lang="en-US" sz="1800" dirty="0">
                <a:solidFill>
                  <a:schemeClr val="tx1"/>
                </a:solidFill>
              </a:rPr>
              <a:t>CHURCES = 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D60050-8A61-465E-B062-2ADBAC8389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6B22805-BF94-4FD3-ADDB-44B1D35F9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516513"/>
              </p:ext>
            </p:extLst>
          </p:nvPr>
        </p:nvGraphicFramePr>
        <p:xfrm>
          <a:off x="557784" y="311878"/>
          <a:ext cx="11164825" cy="43588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2965">
                  <a:extLst>
                    <a:ext uri="{9D8B030D-6E8A-4147-A177-3AD203B41FA5}">
                      <a16:colId xmlns:a16="http://schemas.microsoft.com/office/drawing/2014/main" val="3956153477"/>
                    </a:ext>
                  </a:extLst>
                </a:gridCol>
                <a:gridCol w="2232965">
                  <a:extLst>
                    <a:ext uri="{9D8B030D-6E8A-4147-A177-3AD203B41FA5}">
                      <a16:colId xmlns:a16="http://schemas.microsoft.com/office/drawing/2014/main" val="504103139"/>
                    </a:ext>
                  </a:extLst>
                </a:gridCol>
                <a:gridCol w="2232965">
                  <a:extLst>
                    <a:ext uri="{9D8B030D-6E8A-4147-A177-3AD203B41FA5}">
                      <a16:colId xmlns:a16="http://schemas.microsoft.com/office/drawing/2014/main" val="1243744587"/>
                    </a:ext>
                  </a:extLst>
                </a:gridCol>
                <a:gridCol w="2232965">
                  <a:extLst>
                    <a:ext uri="{9D8B030D-6E8A-4147-A177-3AD203B41FA5}">
                      <a16:colId xmlns:a16="http://schemas.microsoft.com/office/drawing/2014/main" val="1007569494"/>
                    </a:ext>
                  </a:extLst>
                </a:gridCol>
                <a:gridCol w="2232965">
                  <a:extLst>
                    <a:ext uri="{9D8B030D-6E8A-4147-A177-3AD203B41FA5}">
                      <a16:colId xmlns:a16="http://schemas.microsoft.com/office/drawing/2014/main" val="2154778113"/>
                    </a:ext>
                  </a:extLst>
                </a:gridCol>
              </a:tblGrid>
              <a:tr h="3471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COMPLEX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STREET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1278605075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Eldo</a:t>
                      </a:r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 Manor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Aalwyn</a:t>
                      </a:r>
                      <a:r>
                        <a:rPr lang="en-US" sz="1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Cres</a:t>
                      </a:r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Ewald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Kort</a:t>
                      </a:r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Soetdoringdraai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65776344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Frizzante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Anthill Cres</a:t>
                      </a:r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Fitzgelrald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Little Lane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Springbok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01095965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Henri Place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Baobab Street</a:t>
                      </a:r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Frederik Avenue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Lyell's Lane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Suni Nook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15135593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Ilanda</a:t>
                      </a:r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Blue Gum Bend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Garnet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Marinus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Swart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83772269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Gardens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Brendon Pl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Guineafowl Walk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Mulder's Mile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Tanyas Terrace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190900762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Heights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Caley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Henri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Plover's Path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Weavind Ave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822688192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Hills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Colleen Nook</a:t>
                      </a:r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Ingrid's Isle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Quiet Cl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Wilhelm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533848611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Park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Die Koppie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Ireland Avenue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Rene's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Willem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538451153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Place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Die Uitsig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Justin Cres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Roan Nook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Will's Way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839437424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Justin Villas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Drienie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Koedoe Street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Shamrock Nook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Winston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278917632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Mardine</a:t>
                      </a:r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Park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Edwards Road</a:t>
                      </a:r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Koos Smal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Shirley Road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Wynne Road</a:t>
                      </a:r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63251636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Maritane</a:t>
                      </a:r>
                      <a:endParaRPr lang="en-US" sz="1200" b="1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884462564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Swallow's Nest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56987064"/>
                  </a:ext>
                </a:extLst>
              </a:tr>
              <a:tr h="2864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Uitsig</a:t>
                      </a:r>
                      <a:r>
                        <a:rPr lang="en-US" sz="12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Park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195816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80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21564-E2C8-443F-8E07-E59DFA5B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B</a:t>
            </a:r>
            <a:r>
              <a:rPr lang="en-US" dirty="0"/>
              <a:t>ACKROUND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A374-6D41-4D06-9363-3092466402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2225392"/>
            <a:ext cx="4421856" cy="128113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ZA" dirty="0"/>
              <a:t>C</a:t>
            </a:r>
            <a:r>
              <a:rPr lang="en-US" dirty="0"/>
              <a:t>RIME</a:t>
            </a:r>
          </a:p>
          <a:p>
            <a:pPr marL="457200" indent="-457200">
              <a:buFont typeface="+mj-lt"/>
              <a:buAutoNum type="arabicPeriod"/>
            </a:pPr>
            <a:r>
              <a:rPr lang="en-ZA" dirty="0"/>
              <a:t>PROPERTY VALUE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SAFE COMMUNITY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34D36-FD98-42BC-977C-D6843E425B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2052" name="Picture 4" descr="https://bayburgfinancial.files.wordpress.com/2016/03/nz-property-value-increased.jpg?w=700">
            <a:extLst>
              <a:ext uri="{FF2B5EF4-FFF2-40B4-BE49-F238E27FC236}">
                <a16:creationId xmlns:a16="http://schemas.microsoft.com/office/drawing/2014/main" id="{0976362B-3DFA-41FD-848C-30609F10298E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6" b="15506"/>
          <a:stretch>
            <a:fillRect/>
          </a:stretch>
        </p:blipFill>
        <p:spPr bwMode="auto">
          <a:xfrm>
            <a:off x="7875628" y="3803536"/>
            <a:ext cx="4060267" cy="21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cdn.primedia.co.za/primedia-broadcasting/image/upload/c_fill,w_700/doi4tualpxyaakycr8lx">
            <a:extLst>
              <a:ext uri="{FF2B5EF4-FFF2-40B4-BE49-F238E27FC236}">
                <a16:creationId xmlns:a16="http://schemas.microsoft.com/office/drawing/2014/main" id="{83D5065A-921C-471C-BB63-5FE3D0079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99" y="3828218"/>
            <a:ext cx="4299175" cy="217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chef.bbci.co.uk/news/624/cpsprodpb/DC94/production/_106786465_newsouth_africa_murders2_640-nc.png">
            <a:extLst>
              <a:ext uri="{FF2B5EF4-FFF2-40B4-BE49-F238E27FC236}">
                <a16:creationId xmlns:a16="http://schemas.microsoft.com/office/drawing/2014/main" id="{0FE8FB0A-DC1D-4864-8DAA-BAFAF0D07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804" y="3815859"/>
            <a:ext cx="3009394" cy="218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hips.hearstapps.com/clv.h-cdn.co/assets/17/43/1509134164-gettyimages-707708473.jpg">
            <a:extLst>
              <a:ext uri="{FF2B5EF4-FFF2-40B4-BE49-F238E27FC236}">
                <a16:creationId xmlns:a16="http://schemas.microsoft.com/office/drawing/2014/main" id="{B0B54187-21BC-4283-B656-2D2CCA970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501" y="256496"/>
            <a:ext cx="4431287" cy="339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630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01CE71-FC76-4B08-B6CF-991940C3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32" y="842838"/>
            <a:ext cx="5056083" cy="972546"/>
          </a:xfrm>
        </p:spPr>
        <p:txBody>
          <a:bodyPr>
            <a:normAutofit fontScale="90000"/>
          </a:bodyPr>
          <a:lstStyle/>
          <a:p>
            <a:r>
              <a:rPr lang="en-ZA" dirty="0"/>
              <a:t>MUNICIPAL </a:t>
            </a:r>
            <a:br>
              <a:rPr lang="en-ZA" dirty="0"/>
            </a:br>
            <a:r>
              <a:rPr lang="en-ZA" dirty="0"/>
              <a:t>PROCESS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AE43E3-E3DE-481E-9B87-7B1F8783A6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ZA" dirty="0"/>
              <a:t>City of Tshwane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F02AC-2ACE-4B6E-9181-99EBB08906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1701" y="4154091"/>
            <a:ext cx="4421856" cy="2588637"/>
          </a:xfrm>
        </p:spPr>
        <p:txBody>
          <a:bodyPr>
            <a:noAutofit/>
          </a:bodyPr>
          <a:lstStyle/>
          <a:p>
            <a:r>
              <a:rPr lang="en-US" sz="2000" dirty="0"/>
              <a:t>Definition / Description of “Restriction Access”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1E9B5A50-F85D-49E6-9C85-59731947057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tretch>
            <a:fillRect/>
          </a:stretch>
        </p:blipFill>
        <p:spPr>
          <a:xfrm>
            <a:off x="5519738" y="1718609"/>
            <a:ext cx="6103621" cy="3420782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C20937-8D4C-4000-BCD6-AC984F093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C74B9-76D0-4CAF-8BFE-206294C63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940" y="273095"/>
            <a:ext cx="6789439" cy="2501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AF832A-EA06-4979-AA16-40367C47E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944" y="3188339"/>
            <a:ext cx="6765235" cy="2826823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3F54F3E-6C72-4ABF-B146-61A28864BB1E}"/>
              </a:ext>
            </a:extLst>
          </p:cNvPr>
          <p:cNvSpPr txBox="1">
            <a:spLocks/>
          </p:cNvSpPr>
          <p:nvPr/>
        </p:nvSpPr>
        <p:spPr>
          <a:xfrm>
            <a:off x="601701" y="3188339"/>
            <a:ext cx="4421856" cy="258863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180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/>
              <a:t>Draft Policy for Restriction of Access to Public Places</a:t>
            </a:r>
          </a:p>
        </p:txBody>
      </p:sp>
    </p:spTree>
    <p:extLst>
      <p:ext uri="{BB962C8B-B14F-4D97-AF65-F5344CB8AC3E}">
        <p14:creationId xmlns:p14="http://schemas.microsoft.com/office/powerpoint/2010/main" val="265579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D60050-8A61-465E-B062-2ADBAC8389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24377B-963D-4B0C-9CD5-B212A75A0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32" y="1317173"/>
            <a:ext cx="3566962" cy="1524185"/>
          </a:xfrm>
        </p:spPr>
        <p:txBody>
          <a:bodyPr>
            <a:normAutofit/>
          </a:bodyPr>
          <a:lstStyle/>
          <a:p>
            <a:r>
              <a:rPr lang="en-ZA" dirty="0"/>
              <a:t>PROPOSED AREA 1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DCE9-A944-4D56-9D35-DEBFCDDC03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1" y="3198228"/>
            <a:ext cx="3566961" cy="2154741"/>
          </a:xfrm>
        </p:spPr>
        <p:txBody>
          <a:bodyPr>
            <a:normAutofit/>
          </a:bodyPr>
          <a:lstStyle/>
          <a:p>
            <a:r>
              <a:rPr lang="en-ZA" dirty="0"/>
              <a:t>5 X Lockable Gates</a:t>
            </a:r>
          </a:p>
          <a:p>
            <a:r>
              <a:rPr lang="en-ZA" dirty="0"/>
              <a:t>1 x Gate at end of Frederik for School Children</a:t>
            </a:r>
          </a:p>
          <a:p>
            <a:r>
              <a:rPr lang="en-ZA" dirty="0"/>
              <a:t>2 x Boom Gates</a:t>
            </a:r>
            <a:endParaRPr lang="en-US" dirty="0"/>
          </a:p>
        </p:txBody>
      </p:sp>
      <p:pic>
        <p:nvPicPr>
          <p:cNvPr id="6" name="Table Placeholder 5">
            <a:extLst>
              <a:ext uri="{FF2B5EF4-FFF2-40B4-BE49-F238E27FC236}">
                <a16:creationId xmlns:a16="http://schemas.microsoft.com/office/drawing/2014/main" id="{886A5F2F-0A8A-4AD4-8298-7313CAE57738}"/>
              </a:ext>
            </a:extLst>
          </p:cNvPr>
          <p:cNvPicPr>
            <a:picLocks noGrp="1" noChangeAspect="1"/>
          </p:cNvPicPr>
          <p:nvPr>
            <p:ph type="tbl" sz="quarter" idx="17"/>
          </p:nvPr>
        </p:nvPicPr>
        <p:blipFill>
          <a:blip r:embed="rId2"/>
          <a:stretch>
            <a:fillRect/>
          </a:stretch>
        </p:blipFill>
        <p:spPr>
          <a:xfrm>
            <a:off x="4843430" y="637070"/>
            <a:ext cx="4772207" cy="512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0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BD519751-E686-4F24-9C8F-C439D8581B8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tretch>
            <a:fillRect/>
          </a:stretch>
        </p:blipFill>
        <p:spPr>
          <a:xfrm>
            <a:off x="0" y="1598733"/>
            <a:ext cx="6108872" cy="3097283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Questionnaire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292DFE-EBA3-4DB2-A2C7-1810115565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Getting input from community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09D92-7413-44EE-BC90-ECE50DA315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Name &amp; Surname, Contact Details?</a:t>
            </a:r>
          </a:p>
          <a:p>
            <a:r>
              <a:rPr lang="en-US" sz="1800" dirty="0"/>
              <a:t>Do you support the initiative?</a:t>
            </a:r>
          </a:p>
          <a:p>
            <a:r>
              <a:rPr lang="en-US" sz="1800" dirty="0"/>
              <a:t>Are you willing to contribute to initial CAPEX?</a:t>
            </a:r>
          </a:p>
          <a:p>
            <a:r>
              <a:rPr lang="en-US" sz="1800" dirty="0"/>
              <a:t>Are you willing to commit to monthly contribution for 24/7 security guards at 2 x boom gates?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8DCF8F-466A-4FC0-91DF-33EF070ED3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49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BD519751-E686-4F24-9C8F-C439D8581B8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tretch>
            <a:fillRect/>
          </a:stretch>
        </p:blipFill>
        <p:spPr>
          <a:xfrm>
            <a:off x="0" y="1165944"/>
            <a:ext cx="6108872" cy="3962861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Questionnaire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292DFE-EBA3-4DB2-A2C7-1810115565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09D92-7413-44EE-BC90-ECE50DA315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8DCF8F-466A-4FC0-91DF-33EF070ED3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1CDD4C-EA02-43EB-BCD0-FB38E658CB2C}"/>
              </a:ext>
            </a:extLst>
          </p:cNvPr>
          <p:cNvSpPr/>
          <p:nvPr/>
        </p:nvSpPr>
        <p:spPr>
          <a:xfrm>
            <a:off x="396904" y="4755879"/>
            <a:ext cx="2165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96,9%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48E605-0F2F-427E-A0D8-830A30DC43A6}"/>
              </a:ext>
            </a:extLst>
          </p:cNvPr>
          <p:cNvSpPr/>
          <p:nvPr/>
        </p:nvSpPr>
        <p:spPr>
          <a:xfrm>
            <a:off x="1379546" y="5679209"/>
            <a:ext cx="11833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/>
                </a:solidFill>
                <a:effectLst/>
              </a:rPr>
              <a:t>2%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1A5210-3F62-46C5-931E-FF6003295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241" y="2031997"/>
            <a:ext cx="5146047" cy="22634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C42AA0-EAAA-4EB2-B51B-C70452A74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241" y="4333297"/>
            <a:ext cx="5159272" cy="241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7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E6D259-CE80-4667-A631-5EAB3D3EBA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A6BA86-978F-40C6-AEEF-249E1A916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33" y="404261"/>
            <a:ext cx="3737810" cy="1411649"/>
          </a:xfrm>
        </p:spPr>
        <p:txBody>
          <a:bodyPr>
            <a:normAutofit/>
          </a:bodyPr>
          <a:lstStyle/>
          <a:p>
            <a:r>
              <a:rPr lang="en-ZA" dirty="0"/>
              <a:t>PROPOSED AREA 2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CC08B18-1EB1-4AEF-928A-EB6E7F4A2D43}"/>
              </a:ext>
            </a:extLst>
          </p:cNvPr>
          <p:cNvSpPr txBox="1">
            <a:spLocks/>
          </p:cNvSpPr>
          <p:nvPr/>
        </p:nvSpPr>
        <p:spPr>
          <a:xfrm>
            <a:off x="556982" y="2188625"/>
            <a:ext cx="4421857" cy="44785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Saxby Road</a:t>
            </a:r>
          </a:p>
          <a:p>
            <a:pPr lvl="1"/>
            <a:r>
              <a:rPr lang="en-US" sz="1600" dirty="0"/>
              <a:t>Frederik Ave</a:t>
            </a:r>
          </a:p>
          <a:p>
            <a:pPr lvl="1"/>
            <a:r>
              <a:rPr lang="en-US" sz="1600" dirty="0"/>
              <a:t>Henri Rd</a:t>
            </a:r>
          </a:p>
          <a:p>
            <a:pPr lvl="1"/>
            <a:r>
              <a:rPr lang="en-US" sz="1600" dirty="0"/>
              <a:t>Ireland Ave</a:t>
            </a:r>
          </a:p>
          <a:p>
            <a:r>
              <a:rPr lang="en-US" sz="2000" dirty="0" err="1"/>
              <a:t>Ruimte</a:t>
            </a:r>
            <a:r>
              <a:rPr lang="en-US" sz="2000" dirty="0"/>
              <a:t> Road (R114)</a:t>
            </a:r>
          </a:p>
          <a:p>
            <a:r>
              <a:rPr lang="en-US" sz="2000" dirty="0"/>
              <a:t>Edwards Road</a:t>
            </a:r>
          </a:p>
        </p:txBody>
      </p:sp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27871E7A-46C6-4954-9220-81FD12646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1945" y="1110085"/>
            <a:ext cx="6410049" cy="447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43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E6D259-CE80-4667-A631-5EAB3D3EBA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A6BA86-978F-40C6-AEEF-249E1A916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33" y="404261"/>
            <a:ext cx="3737810" cy="1411649"/>
          </a:xfrm>
        </p:spPr>
        <p:txBody>
          <a:bodyPr>
            <a:normAutofit/>
          </a:bodyPr>
          <a:lstStyle/>
          <a:p>
            <a:r>
              <a:rPr lang="en-ZA" dirty="0"/>
              <a:t>PROPOSED AREA 3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E416F4-1B04-45E3-8DA8-7B053CE94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36" y="0"/>
            <a:ext cx="5477691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CC08B18-1EB1-4AEF-928A-EB6E7F4A2D43}"/>
              </a:ext>
            </a:extLst>
          </p:cNvPr>
          <p:cNvSpPr txBox="1">
            <a:spLocks/>
          </p:cNvSpPr>
          <p:nvPr/>
        </p:nvSpPr>
        <p:spPr>
          <a:xfrm>
            <a:off x="556982" y="2188625"/>
            <a:ext cx="4421857" cy="44785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Saxby Road</a:t>
            </a:r>
          </a:p>
          <a:p>
            <a:pPr lvl="1"/>
            <a:r>
              <a:rPr lang="en-US" sz="1600" dirty="0"/>
              <a:t>Frederik Ave</a:t>
            </a:r>
          </a:p>
          <a:p>
            <a:pPr lvl="1"/>
            <a:r>
              <a:rPr lang="en-US" sz="1600" dirty="0"/>
              <a:t>Henri Rd</a:t>
            </a:r>
          </a:p>
          <a:p>
            <a:pPr lvl="1"/>
            <a:r>
              <a:rPr lang="en-US" sz="1600" dirty="0"/>
              <a:t>Ireland Ave</a:t>
            </a:r>
          </a:p>
          <a:p>
            <a:r>
              <a:rPr lang="en-US" sz="2000" dirty="0" err="1"/>
              <a:t>Ruimte</a:t>
            </a:r>
            <a:r>
              <a:rPr lang="en-US" sz="2000" dirty="0"/>
              <a:t> Road (R114)</a:t>
            </a:r>
          </a:p>
          <a:p>
            <a:r>
              <a:rPr lang="en-US" sz="2000" dirty="0"/>
              <a:t>Piet Hugo Street</a:t>
            </a:r>
          </a:p>
          <a:p>
            <a:pPr lvl="1"/>
            <a:r>
              <a:rPr lang="en-US" sz="1600" dirty="0"/>
              <a:t>Springbok Str</a:t>
            </a:r>
          </a:p>
          <a:p>
            <a:pPr lvl="1"/>
            <a:r>
              <a:rPr lang="en-US" sz="1600" dirty="0" err="1"/>
              <a:t>Boabab</a:t>
            </a:r>
            <a:r>
              <a:rPr lang="en-US" sz="1600" dirty="0"/>
              <a:t> St</a:t>
            </a:r>
          </a:p>
          <a:p>
            <a:pPr lvl="1"/>
            <a:r>
              <a:rPr lang="en-US" sz="1600" dirty="0" err="1"/>
              <a:t>Kort</a:t>
            </a:r>
            <a:r>
              <a:rPr lang="en-US" sz="1600" dirty="0"/>
              <a:t> St</a:t>
            </a:r>
          </a:p>
          <a:p>
            <a:r>
              <a:rPr lang="en-US" sz="2000" dirty="0"/>
              <a:t>Willem Botha Drive</a:t>
            </a:r>
          </a:p>
          <a:p>
            <a:pPr lvl="1"/>
            <a:r>
              <a:rPr lang="en-US" sz="1600" dirty="0"/>
              <a:t>Caley St</a:t>
            </a:r>
          </a:p>
          <a:p>
            <a:pPr lvl="1"/>
            <a:r>
              <a:rPr lang="en-US" sz="1600" dirty="0" err="1"/>
              <a:t>Mulders’s</a:t>
            </a:r>
            <a:r>
              <a:rPr lang="en-US" sz="1600" dirty="0"/>
              <a:t> Mile</a:t>
            </a:r>
          </a:p>
          <a:p>
            <a:r>
              <a:rPr lang="en-US" sz="2000" dirty="0"/>
              <a:t>Old Johannesburg (R101)</a:t>
            </a:r>
          </a:p>
        </p:txBody>
      </p:sp>
    </p:spTree>
    <p:extLst>
      <p:ext uri="{BB962C8B-B14F-4D97-AF65-F5344CB8AC3E}">
        <p14:creationId xmlns:p14="http://schemas.microsoft.com/office/powerpoint/2010/main" val="2569704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6AF060-0B8F-4DBD-A268-CA5760C8F3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802807-A658-433B-BBFA-FF4B3C6A0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VOTING</a:t>
            </a:r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8EE9EEC-9687-4502-AB7F-CF117F8E2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537" y="0"/>
            <a:ext cx="3857625" cy="6858000"/>
          </a:xfrm>
          <a:prstGeom prst="rect">
            <a:avLst/>
          </a:prstGeom>
        </p:spPr>
      </p:pic>
      <p:sp>
        <p:nvSpPr>
          <p:cNvPr id="6" name="Content Placeholder 11">
            <a:extLst>
              <a:ext uri="{FF2B5EF4-FFF2-40B4-BE49-F238E27FC236}">
                <a16:creationId xmlns:a16="http://schemas.microsoft.com/office/drawing/2014/main" id="{A9BD4084-9234-4B88-942E-B93A77E63482}"/>
              </a:ext>
            </a:extLst>
          </p:cNvPr>
          <p:cNvSpPr txBox="1">
            <a:spLocks/>
          </p:cNvSpPr>
          <p:nvPr/>
        </p:nvSpPr>
        <p:spPr>
          <a:xfrm>
            <a:off x="574007" y="2190927"/>
            <a:ext cx="5484895" cy="42780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ZA" sz="2400" dirty="0"/>
              <a:t>Preferred Area to “Close / Boom?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Chairperson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Vice Chairperson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Financial Officer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Secretary / Administrator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Communication Officer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Security Manager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Construction Manager</a:t>
            </a:r>
          </a:p>
        </p:txBody>
      </p:sp>
      <p:sp>
        <p:nvSpPr>
          <p:cNvPr id="7" name="Rectangle 6">
            <a:hlinkClick r:id="rId3"/>
            <a:extLst>
              <a:ext uri="{FF2B5EF4-FFF2-40B4-BE49-F238E27FC236}">
                <a16:creationId xmlns:a16="http://schemas.microsoft.com/office/drawing/2014/main" id="{71FE955C-0AA0-49DE-8095-2D13C6A2A6B1}"/>
              </a:ext>
            </a:extLst>
          </p:cNvPr>
          <p:cNvSpPr/>
          <p:nvPr/>
        </p:nvSpPr>
        <p:spPr>
          <a:xfrm>
            <a:off x="5620789" y="2068837"/>
            <a:ext cx="8712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Rectangle 7">
            <a:hlinkClick r:id="rId4"/>
            <a:extLst>
              <a:ext uri="{FF2B5EF4-FFF2-40B4-BE49-F238E27FC236}">
                <a16:creationId xmlns:a16="http://schemas.microsoft.com/office/drawing/2014/main" id="{D600A9D9-938C-427A-A58E-BF2D0496A4DD}"/>
              </a:ext>
            </a:extLst>
          </p:cNvPr>
          <p:cNvSpPr/>
          <p:nvPr/>
        </p:nvSpPr>
        <p:spPr>
          <a:xfrm>
            <a:off x="5620789" y="2529711"/>
            <a:ext cx="8712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CH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DB406A6A-193C-4633-B00C-DBA223A92A9B}"/>
              </a:ext>
            </a:extLst>
          </p:cNvPr>
          <p:cNvSpPr/>
          <p:nvPr/>
        </p:nvSpPr>
        <p:spPr>
          <a:xfrm>
            <a:off x="5620789" y="2990585"/>
            <a:ext cx="8712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VP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Rectangle 9">
            <a:hlinkClick r:id="rId6"/>
            <a:extLst>
              <a:ext uri="{FF2B5EF4-FFF2-40B4-BE49-F238E27FC236}">
                <a16:creationId xmlns:a16="http://schemas.microsoft.com/office/drawing/2014/main" id="{EEDD95A1-F7C4-44FE-9205-475DEF3555D8}"/>
              </a:ext>
            </a:extLst>
          </p:cNvPr>
          <p:cNvSpPr/>
          <p:nvPr/>
        </p:nvSpPr>
        <p:spPr>
          <a:xfrm>
            <a:off x="5620789" y="3451459"/>
            <a:ext cx="8712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FO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Rectangle 10">
            <a:hlinkClick r:id="rId7"/>
            <a:extLst>
              <a:ext uri="{FF2B5EF4-FFF2-40B4-BE49-F238E27FC236}">
                <a16:creationId xmlns:a16="http://schemas.microsoft.com/office/drawing/2014/main" id="{79CFA330-940D-46E0-B936-8F50EB9382EA}"/>
              </a:ext>
            </a:extLst>
          </p:cNvPr>
          <p:cNvSpPr/>
          <p:nvPr/>
        </p:nvSpPr>
        <p:spPr>
          <a:xfrm>
            <a:off x="5620789" y="3912333"/>
            <a:ext cx="8712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AD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Rectangle 11">
            <a:hlinkClick r:id="rId8"/>
            <a:extLst>
              <a:ext uri="{FF2B5EF4-FFF2-40B4-BE49-F238E27FC236}">
                <a16:creationId xmlns:a16="http://schemas.microsoft.com/office/drawing/2014/main" id="{42917EC5-42D2-4536-8C46-8E701A956F2A}"/>
              </a:ext>
            </a:extLst>
          </p:cNvPr>
          <p:cNvSpPr/>
          <p:nvPr/>
        </p:nvSpPr>
        <p:spPr>
          <a:xfrm>
            <a:off x="5620789" y="4373207"/>
            <a:ext cx="8712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CM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3" name="Rectangle 12">
            <a:hlinkClick r:id="rId9"/>
            <a:extLst>
              <a:ext uri="{FF2B5EF4-FFF2-40B4-BE49-F238E27FC236}">
                <a16:creationId xmlns:a16="http://schemas.microsoft.com/office/drawing/2014/main" id="{8E43CB12-8D74-4CB3-B47C-26200CE8F26A}"/>
              </a:ext>
            </a:extLst>
          </p:cNvPr>
          <p:cNvSpPr/>
          <p:nvPr/>
        </p:nvSpPr>
        <p:spPr>
          <a:xfrm>
            <a:off x="5620789" y="4834081"/>
            <a:ext cx="8712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SM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4" name="Rectangle 13">
            <a:hlinkClick r:id="rId10"/>
            <a:extLst>
              <a:ext uri="{FF2B5EF4-FFF2-40B4-BE49-F238E27FC236}">
                <a16:creationId xmlns:a16="http://schemas.microsoft.com/office/drawing/2014/main" id="{08589568-106A-40D6-BF11-5F5E8164F5A2}"/>
              </a:ext>
            </a:extLst>
          </p:cNvPr>
          <p:cNvSpPr/>
          <p:nvPr/>
        </p:nvSpPr>
        <p:spPr>
          <a:xfrm>
            <a:off x="5620789" y="5294952"/>
            <a:ext cx="8712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ZA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CM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75474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91D957C-A839-4458-ABFB-C70AED2AF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4780"/>
            <a:ext cx="10933706" cy="445636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sz="2400" dirty="0" err="1"/>
              <a:t>Eldo</a:t>
            </a:r>
            <a:r>
              <a:rPr lang="en-ZA" sz="2400" dirty="0"/>
              <a:t> Prime Committee to meet in January to evaluate and divine strategy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Representatives: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2000" dirty="0"/>
              <a:t>Confirm / Obtain representatives for all Streets (Captains)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2000" dirty="0"/>
              <a:t>Confirm / Obtain contact details for Complex Chairpersons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2000" dirty="0"/>
              <a:t>Confirm / Obtain contact details for all Business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Representatives (Streets and Complexes) to confirm / obtain contact details for all residents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Establish Communication Platforms (Website, WhatsApp, Facebook, Email, etc)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Tshwane Municipal Process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2000" dirty="0"/>
              <a:t>“Official Electronic and Hardcopy Form” to vote for support of initiative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2000" dirty="0"/>
              <a:t>Public Participation Meetings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2000" dirty="0"/>
              <a:t>Traffic Impact Assessment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2000" dirty="0"/>
              <a:t>Etc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719E0E7-CFBA-48B5-AA1B-EA5B887F6650}"/>
              </a:ext>
            </a:extLst>
          </p:cNvPr>
          <p:cNvSpPr>
            <a:spLocks noGrp="1"/>
          </p:cNvSpPr>
          <p:nvPr>
            <p:ph type="title"/>
          </p:nvPr>
        </p:nvSpPr>
        <p:spPr bwMode="grayWhite"/>
        <p:txBody>
          <a:bodyPr>
            <a:normAutofit/>
          </a:bodyPr>
          <a:lstStyle/>
          <a:p>
            <a:r>
              <a:rPr lang="en-ZA" dirty="0"/>
              <a:t>P</a:t>
            </a:r>
            <a:r>
              <a:rPr lang="en-US" dirty="0"/>
              <a:t>ROPOSED NEXT STEPS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36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40946D55-3A70-4E32-99AB-8D71063AAEDE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tretch>
            <a:fillRect/>
          </a:stretch>
        </p:blipFill>
        <p:spPr>
          <a:xfrm>
            <a:off x="2" y="976653"/>
            <a:ext cx="9155429" cy="490469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10F751-9975-4653-9855-BA1C7499B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627" y="3984971"/>
            <a:ext cx="7266324" cy="2281355"/>
          </a:xfrm>
        </p:spPr>
        <p:txBody>
          <a:bodyPr/>
          <a:lstStyle/>
          <a:p>
            <a:r>
              <a:rPr lang="en-ZA" sz="5400" dirty="0"/>
              <a:t>	</a:t>
            </a:r>
            <a:r>
              <a:rPr lang="en-US" sz="5400" dirty="0"/>
              <a:t>QUESTIONS</a:t>
            </a:r>
            <a:endParaRPr lang="ru-RU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BFE92-CA4F-4673-B4D5-7FFF88E819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89180" y="518621"/>
            <a:ext cx="3135771" cy="1101897"/>
          </a:xfrm>
        </p:spPr>
        <p:txBody>
          <a:bodyPr/>
          <a:lstStyle/>
          <a:p>
            <a:r>
              <a:rPr lang="en-ZA" dirty="0"/>
              <a:t>A</a:t>
            </a:r>
            <a:r>
              <a:rPr lang="en-US" dirty="0" err="1"/>
              <a:t>driaan</a:t>
            </a:r>
            <a:endParaRPr lang="en-US" dirty="0"/>
          </a:p>
          <a:p>
            <a:r>
              <a:rPr lang="en-US" dirty="0"/>
              <a:t>Goosen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2606DA-F5C0-4FBD-930A-04C47E7F775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557420" y="1648795"/>
            <a:ext cx="4367531" cy="288000"/>
          </a:xfrm>
        </p:spPr>
        <p:txBody>
          <a:bodyPr/>
          <a:lstStyle/>
          <a:p>
            <a:r>
              <a:rPr lang="en-US" dirty="0"/>
              <a:t>Phone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76F3E4-0E67-4891-8B94-6441620D8B7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557420" y="1862177"/>
            <a:ext cx="4367531" cy="474519"/>
          </a:xfrm>
        </p:spPr>
        <p:txBody>
          <a:bodyPr/>
          <a:lstStyle/>
          <a:p>
            <a:r>
              <a:rPr lang="en-US" dirty="0"/>
              <a:t>081 308 1725</a:t>
            </a:r>
            <a:endParaRPr lang="ru-R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673424-1521-4ECB-BC19-D062786A9E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57420" y="2308914"/>
            <a:ext cx="4367531" cy="288000"/>
          </a:xfrm>
        </p:spPr>
        <p:txBody>
          <a:bodyPr/>
          <a:lstStyle/>
          <a:p>
            <a:r>
              <a:rPr lang="en-US" dirty="0"/>
              <a:t>Email</a:t>
            </a:r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9D6192-3994-44C6-93B4-D248EEE93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04395" y="2528735"/>
            <a:ext cx="5920556" cy="474519"/>
          </a:xfrm>
        </p:spPr>
        <p:txBody>
          <a:bodyPr/>
          <a:lstStyle/>
          <a:p>
            <a:r>
              <a:rPr lang="en-US" dirty="0">
                <a:hlinkClick r:id="rId3"/>
              </a:rPr>
              <a:t>Eldoraigne.adm@gmail.com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201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5">
      <a:dk1>
        <a:sysClr val="windowText" lastClr="000000"/>
      </a:dk1>
      <a:lt1>
        <a:sysClr val="window" lastClr="FFFFFF"/>
      </a:lt1>
      <a:dk2>
        <a:srgbClr val="FFCD00"/>
      </a:dk2>
      <a:lt2>
        <a:srgbClr val="00AEDE"/>
      </a:lt2>
      <a:accent1>
        <a:srgbClr val="002E62"/>
      </a:accent1>
      <a:accent2>
        <a:srgbClr val="004CB9"/>
      </a:accent2>
      <a:accent3>
        <a:srgbClr val="FF9D00"/>
      </a:accent3>
      <a:accent4>
        <a:srgbClr val="57A773"/>
      </a:accent4>
      <a:accent5>
        <a:srgbClr val="D11149"/>
      </a:accent5>
      <a:accent6>
        <a:srgbClr val="00111F"/>
      </a:accent6>
      <a:hlink>
        <a:srgbClr val="FFFFFF"/>
      </a:hlink>
      <a:folHlink>
        <a:srgbClr val="FFFFFF"/>
      </a:folHlink>
    </a:clrScheme>
    <a:fontScheme name="Custom 22">
      <a:majorFont>
        <a:latin typeface="Verdana"/>
        <a:ea typeface=""/>
        <a:cs typeface=""/>
      </a:majorFont>
      <a:minorFont>
        <a:latin typeface="Lucida Gran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NBPL_GeneralDesign02_MO - v4" id="{6FF23145-4007-4574-94C2-B80E45F46FD9}" vid="{0FB396FC-CF2E-452A-9B17-DA6C73B135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2807890-83DC-4772-9CAD-F7CB30099A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5154C8-4BB5-43F2-9F6C-5E79271A0D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7A0EF5-23A9-4627-BC46-745B7DD804D2}">
  <ds:schemaRefs>
    <ds:schemaRef ds:uri="http://schemas.microsoft.com/office/infopath/2007/PartnerControls"/>
    <ds:schemaRef ds:uri="http://purl.org/dc/elements/1.1/"/>
    <ds:schemaRef ds:uri="6dc4bcd6-49db-4c07-9060-8acfc67cef9f"/>
    <ds:schemaRef ds:uri="fb0879af-3eba-417a-a55a-ffe6dcd6ca77"/>
    <ds:schemaRef ds:uri="http://schemas.microsoft.com/office/2006/metadata/properties"/>
    <ds:schemaRef ds:uri="http://purl.org/dc/dcmitype/"/>
    <ds:schemaRef ds:uri="http://schemas.microsoft.com/sharepoint/v3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517</Words>
  <Application>Microsoft Office PowerPoint</Application>
  <PresentationFormat>Widescreen</PresentationFormat>
  <Paragraphs>170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Lucida Grande</vt:lpstr>
      <vt:lpstr>Verdana</vt:lpstr>
      <vt:lpstr>Wingdings</vt:lpstr>
      <vt:lpstr>Office Theme</vt:lpstr>
      <vt:lpstr>INITIATIVE TO CREATE  “RESTRICTION OF ACCESS” </vt:lpstr>
      <vt:lpstr>AGENDA</vt:lpstr>
      <vt:lpstr>ATTENDANCE</vt:lpstr>
      <vt:lpstr>BACKROUND</vt:lpstr>
      <vt:lpstr>MUNICIPAL  PROCESS</vt:lpstr>
      <vt:lpstr>PROPOSED AREA 1</vt:lpstr>
      <vt:lpstr>Questionnaire</vt:lpstr>
      <vt:lpstr>Questionnaire</vt:lpstr>
      <vt:lpstr>PROPOSED AREA 2</vt:lpstr>
      <vt:lpstr>PROPOSED AREA 3</vt:lpstr>
      <vt:lpstr>VOTING</vt:lpstr>
      <vt:lpstr>PROPOSED NEXT STEPS</vt:lpstr>
      <vt:lpstr>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2019-11-27T10:30:03Z</dcterms:created>
  <dcterms:modified xsi:type="dcterms:W3CDTF">2019-12-11T11:32:12Z</dcterms:modified>
</cp:coreProperties>
</file>